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Lst>
  <p:sldSz cx="18288000" cy="10287000"/>
  <p:notesSz cx="6858000" cy="9144000"/>
  <p:embeddedFontLst>
    <p:embeddedFont>
      <p:font typeface="Aileron Regular" charset="1" panose="00000500000000000000"/>
      <p:regular r:id="rId6"/>
    </p:embeddedFont>
    <p:embeddedFont>
      <p:font typeface="Aileron Regular Bold" charset="1" panose="00000800000000000000"/>
      <p:regular r:id="rId7"/>
    </p:embeddedFont>
    <p:embeddedFont>
      <p:font typeface="Aileron Regular Italics" charset="1" panose="00000500000000000000"/>
      <p:regular r:id="rId8"/>
    </p:embeddedFont>
    <p:embeddedFont>
      <p:font typeface="Aileron Regular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Sansita Extra Bold" charset="1" panose="03060802030802020506"/>
      <p:regular r:id="rId14"/>
    </p:embeddedFont>
    <p:embeddedFont>
      <p:font typeface="Sansita Extra Bold Bold" charset="1" panose="03060A02030902020506"/>
      <p:regular r:id="rId15"/>
    </p:embeddedFont>
    <p:embeddedFont>
      <p:font typeface="Sansita Extra Bold Italics" charset="1" panose="03060802030805060506"/>
      <p:regular r:id="rId16"/>
    </p:embeddedFont>
    <p:embeddedFont>
      <p:font typeface="Sansita Extra Bold Bold Italics" charset="1" panose="03060A02030905060506"/>
      <p:regular r:id="rId17"/>
    </p:embeddedFont>
    <p:embeddedFont>
      <p:font typeface="Sansita Regular" charset="1" panose="03060502030602020506"/>
      <p:regular r:id="rId18"/>
    </p:embeddedFont>
    <p:embeddedFont>
      <p:font typeface="Sansita Regular Bold" charset="1" panose="03060602030702020506"/>
      <p:regular r:id="rId19"/>
    </p:embeddedFont>
    <p:embeddedFont>
      <p:font typeface="Sansita Regular Italics" charset="1" panose="03060502030605060506"/>
      <p:regular r:id="rId20"/>
    </p:embeddedFont>
    <p:embeddedFont>
      <p:font typeface="Sansita Regular Bold Italics" charset="1" panose="03060602030705060506"/>
      <p:regular r:id="rId21"/>
    </p:embeddedFont>
    <p:embeddedFont>
      <p:font typeface="Colo Pro" charset="1" panose="020B0604020202020204"/>
      <p:regular r:id="rId22"/>
    </p:embeddedFont>
    <p:embeddedFont>
      <p:font typeface="Colo Pro Bold" charset="1" panose="020B0604020202020204"/>
      <p:regular r:id="rId23"/>
    </p:embeddedFont>
    <p:embeddedFont>
      <p:font typeface="Bangers" charset="1" panose="020B0603050302020204"/>
      <p:regular r:id="rId24"/>
    </p:embeddedFont>
    <p:embeddedFont>
      <p:font typeface="Quintessential" charset="1" panose="03020500000000020000"/>
      <p:regular r:id="rId25"/>
    </p:embeddedFont>
    <p:embeddedFont>
      <p:font typeface="Moontime" charset="1" panose="00000000000000000000"/>
      <p:regular r:id="rId26"/>
    </p:embeddedFont>
    <p:embeddedFont>
      <p:font typeface="Alegreya Sans SC Bold" charset="1" panose="00000800000000000000"/>
      <p:regular r:id="rId27"/>
    </p:embeddedFont>
    <p:embeddedFont>
      <p:font typeface="Alegreya Sans SC Bold Bold" charset="1" panose="00000900000000000000"/>
      <p:regular r:id="rId28"/>
    </p:embeddedFont>
    <p:embeddedFont>
      <p:font typeface="Alegreya Sans SC Bold Italics" charset="1" panose="00000800000000000000"/>
      <p:regular r:id="rId29"/>
    </p:embeddedFont>
    <p:embeddedFont>
      <p:font typeface="Alegreya Sans SC Bold Bold Italics" charset="1" panose="00000900000000000000"/>
      <p:regular r:id="rId30"/>
    </p:embeddedFont>
    <p:embeddedFont>
      <p:font typeface="Alegreya Sans SC Black" charset="1" panose="00000A00000000000000"/>
      <p:regular r:id="rId31"/>
    </p:embeddedFont>
    <p:embeddedFont>
      <p:font typeface="Alegreya Sans SC Black Italics" charset="1" panose="00000A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44"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18" Target="../media/image23.png" Type="http://schemas.openxmlformats.org/officeDocument/2006/relationships/image"/><Relationship Id="rId19" Target="../media/image24.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504079">
            <a:off x="14891892" y="3028041"/>
            <a:ext cx="2074097" cy="2074097"/>
            <a:chOff x="0" y="0"/>
            <a:chExt cx="1913890" cy="1913890"/>
          </a:xfrm>
        </p:grpSpPr>
        <p:sp>
          <p:nvSpPr>
            <p:cNvPr name="Freeform 3" id="3"/>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1C34D"/>
            </a:solidFill>
          </p:spPr>
        </p:sp>
      </p:grpSp>
      <p:grpSp>
        <p:nvGrpSpPr>
          <p:cNvPr name="Group 4" id="4"/>
          <p:cNvGrpSpPr/>
          <p:nvPr/>
        </p:nvGrpSpPr>
        <p:grpSpPr>
          <a:xfrm rot="0">
            <a:off x="12551104" y="4233254"/>
            <a:ext cx="3542740" cy="3542740"/>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25982"/>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810281">
            <a:off x="13301523" y="7153015"/>
            <a:ext cx="4368376" cy="2184188"/>
          </a:xfrm>
          <a:prstGeom prst="rect">
            <a:avLst/>
          </a:prstGeom>
        </p:spPr>
      </p:pic>
      <p:grpSp>
        <p:nvGrpSpPr>
          <p:cNvPr name="Group 7" id="7"/>
          <p:cNvGrpSpPr/>
          <p:nvPr/>
        </p:nvGrpSpPr>
        <p:grpSpPr>
          <a:xfrm rot="1786815">
            <a:off x="11727232" y="2668420"/>
            <a:ext cx="1236933" cy="4953843"/>
            <a:chOff x="0" y="0"/>
            <a:chExt cx="583940" cy="2338645"/>
          </a:xfrm>
        </p:grpSpPr>
        <p:sp>
          <p:nvSpPr>
            <p:cNvPr name="Freeform 8" id="8"/>
            <p:cNvSpPr/>
            <p:nvPr/>
          </p:nvSpPr>
          <p:spPr>
            <a:xfrm>
              <a:off x="0" y="0"/>
              <a:ext cx="583940" cy="2338645"/>
            </a:xfrm>
            <a:custGeom>
              <a:avLst/>
              <a:gdLst/>
              <a:ahLst/>
              <a:cxnLst/>
              <a:rect r="r" b="b" t="t" l="l"/>
              <a:pathLst>
                <a:path h="2338645" w="583940">
                  <a:moveTo>
                    <a:pt x="0" y="0"/>
                  </a:moveTo>
                  <a:lnTo>
                    <a:pt x="583940" y="0"/>
                  </a:lnTo>
                  <a:lnTo>
                    <a:pt x="583940" y="2338645"/>
                  </a:lnTo>
                  <a:lnTo>
                    <a:pt x="0" y="2338645"/>
                  </a:lnTo>
                  <a:close/>
                </a:path>
              </a:pathLst>
            </a:custGeom>
            <a:solidFill>
              <a:srgbClr val="F84E4E"/>
            </a:solidFill>
          </p:spPr>
        </p:sp>
      </p:grpSp>
      <p:grpSp>
        <p:nvGrpSpPr>
          <p:cNvPr name="Group 9" id="9"/>
          <p:cNvGrpSpPr>
            <a:grpSpLocks noChangeAspect="true"/>
          </p:cNvGrpSpPr>
          <p:nvPr/>
        </p:nvGrpSpPr>
        <p:grpSpPr>
          <a:xfrm rot="6084761">
            <a:off x="14366489" y="1556961"/>
            <a:ext cx="1882919" cy="1630608"/>
            <a:chOff x="0" y="0"/>
            <a:chExt cx="6350000" cy="5499100"/>
          </a:xfrm>
        </p:grpSpPr>
        <p:sp>
          <p:nvSpPr>
            <p:cNvPr name="Freeform 10" id="10"/>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FFB1B8"/>
            </a:solidFill>
          </p:spPr>
        </p:sp>
      </p:grpSp>
      <p:pic>
        <p:nvPicPr>
          <p:cNvPr name="Picture 11" id="11"/>
          <p:cNvPicPr>
            <a:picLocks noChangeAspect="true"/>
          </p:cNvPicPr>
          <p:nvPr/>
        </p:nvPicPr>
        <p:blipFill>
          <a:blip r:embed="rId4"/>
          <a:srcRect l="0" t="0" r="0" b="0"/>
          <a:stretch>
            <a:fillRect/>
          </a:stretch>
        </p:blipFill>
        <p:spPr>
          <a:xfrm flipH="false" flipV="false" rot="0">
            <a:off x="15928941" y="101593"/>
            <a:ext cx="2219099" cy="1854214"/>
          </a:xfrm>
          <a:prstGeom prst="rect">
            <a:avLst/>
          </a:prstGeom>
        </p:spPr>
      </p:pic>
      <p:grpSp>
        <p:nvGrpSpPr>
          <p:cNvPr name="Group 12" id="12"/>
          <p:cNvGrpSpPr/>
          <p:nvPr/>
        </p:nvGrpSpPr>
        <p:grpSpPr>
          <a:xfrm rot="0">
            <a:off x="953812" y="1943932"/>
            <a:ext cx="11031469" cy="4183232"/>
            <a:chOff x="0" y="0"/>
            <a:chExt cx="14708625" cy="5577643"/>
          </a:xfrm>
        </p:grpSpPr>
        <p:sp>
          <p:nvSpPr>
            <p:cNvPr name="TextBox 13" id="13"/>
            <p:cNvSpPr txBox="true"/>
            <p:nvPr/>
          </p:nvSpPr>
          <p:spPr>
            <a:xfrm rot="0">
              <a:off x="0" y="-104775"/>
              <a:ext cx="14708625" cy="4035001"/>
            </a:xfrm>
            <a:prstGeom prst="rect">
              <a:avLst/>
            </a:prstGeom>
          </p:spPr>
          <p:txBody>
            <a:bodyPr anchor="t" rtlCol="false" tIns="0" lIns="0" bIns="0" rIns="0">
              <a:spAutoFit/>
            </a:bodyPr>
            <a:lstStyle/>
            <a:p>
              <a:pPr>
                <a:lnSpc>
                  <a:spcPts val="11109"/>
                </a:lnSpc>
              </a:pPr>
              <a:r>
                <a:rPr lang="en-US" sz="10099">
                  <a:solidFill>
                    <a:srgbClr val="EDEDED"/>
                  </a:solidFill>
                  <a:latin typeface="Alegreya Sans SC Bold"/>
                </a:rPr>
                <a:t>SMOKING CARS ANALYSER</a:t>
              </a:r>
            </a:p>
          </p:txBody>
        </p:sp>
        <p:sp>
          <p:nvSpPr>
            <p:cNvPr name="TextBox 14" id="14"/>
            <p:cNvSpPr txBox="true"/>
            <p:nvPr/>
          </p:nvSpPr>
          <p:spPr>
            <a:xfrm rot="0">
              <a:off x="0" y="4063802"/>
              <a:ext cx="12209188" cy="1513840"/>
            </a:xfrm>
            <a:prstGeom prst="rect">
              <a:avLst/>
            </a:prstGeom>
          </p:spPr>
          <p:txBody>
            <a:bodyPr anchor="t" rtlCol="false" tIns="0" lIns="0" bIns="0" rIns="0">
              <a:spAutoFit/>
            </a:bodyPr>
            <a:lstStyle/>
            <a:p>
              <a:pPr algn="l" marL="0" indent="0" lvl="0">
                <a:lnSpc>
                  <a:spcPts val="4619"/>
                </a:lnSpc>
                <a:spcBef>
                  <a:spcPct val="0"/>
                </a:spcBef>
              </a:pPr>
              <a:r>
                <a:rPr lang="en-US" sz="3299">
                  <a:solidFill>
                    <a:srgbClr val="EDEDED"/>
                  </a:solidFill>
                  <a:latin typeface="Aileron Regular"/>
                </a:rPr>
                <a:t>A Machine Learning bot to help you figuring out whether you're car is good or not.</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881875">
            <a:off x="12047100" y="1993210"/>
            <a:ext cx="4570035" cy="4383262"/>
            <a:chOff x="0" y="0"/>
            <a:chExt cx="6093380" cy="5844349"/>
          </a:xfrm>
        </p:grpSpPr>
        <p:pic>
          <p:nvPicPr>
            <p:cNvPr name="Picture 3" id="3"/>
            <p:cNvPicPr>
              <a:picLocks noChangeAspect="true"/>
            </p:cNvPicPr>
            <p:nvPr/>
          </p:nvPicPr>
          <p:blipFill>
            <a:blip r:embed="rId2"/>
            <a:srcRect l="20220" t="0" r="20220" b="0"/>
            <a:stretch>
              <a:fillRect/>
            </a:stretch>
          </p:blipFill>
          <p:spPr>
            <a:xfrm>
              <a:off x="0" y="0"/>
              <a:ext cx="6093380" cy="5844349"/>
            </a:xfrm>
            <a:prstGeom prst="rect">
              <a:avLst/>
            </a:prstGeom>
          </p:spPr>
        </p:pic>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07394">
            <a:off x="10443979" y="6946271"/>
            <a:ext cx="5012355" cy="2506178"/>
          </a:xfrm>
          <a:prstGeom prst="rect">
            <a:avLst/>
          </a:prstGeom>
        </p:spPr>
      </p:pic>
      <p:grpSp>
        <p:nvGrpSpPr>
          <p:cNvPr name="Group 5" id="5"/>
          <p:cNvGrpSpPr/>
          <p:nvPr/>
        </p:nvGrpSpPr>
        <p:grpSpPr>
          <a:xfrm rot="0">
            <a:off x="9697328" y="479617"/>
            <a:ext cx="2358724" cy="2358724"/>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7A26F"/>
            </a:solidFill>
          </p:spPr>
        </p:sp>
      </p:grpSp>
      <p:grpSp>
        <p:nvGrpSpPr>
          <p:cNvPr name="Group 7" id="7"/>
          <p:cNvGrpSpPr/>
          <p:nvPr/>
        </p:nvGrpSpPr>
        <p:grpSpPr>
          <a:xfrm rot="0">
            <a:off x="334368" y="1485166"/>
            <a:ext cx="9362960" cy="7338628"/>
            <a:chOff x="0" y="0"/>
            <a:chExt cx="12483947" cy="9784837"/>
          </a:xfrm>
        </p:grpSpPr>
        <p:sp>
          <p:nvSpPr>
            <p:cNvPr name="TextBox 8" id="8"/>
            <p:cNvSpPr txBox="true"/>
            <p:nvPr/>
          </p:nvSpPr>
          <p:spPr>
            <a:xfrm rot="0">
              <a:off x="0" y="9276202"/>
              <a:ext cx="12089550" cy="508635"/>
            </a:xfrm>
            <a:prstGeom prst="rect">
              <a:avLst/>
            </a:prstGeom>
          </p:spPr>
          <p:txBody>
            <a:bodyPr anchor="t" rtlCol="false" tIns="0" lIns="0" bIns="0" rIns="0">
              <a:spAutoFit/>
            </a:bodyPr>
            <a:lstStyle/>
            <a:p>
              <a:pPr>
                <a:lnSpc>
                  <a:spcPts val="3120"/>
                </a:lnSpc>
              </a:pPr>
            </a:p>
          </p:txBody>
        </p:sp>
        <p:sp>
          <p:nvSpPr>
            <p:cNvPr name="TextBox 9" id="9"/>
            <p:cNvSpPr txBox="true"/>
            <p:nvPr/>
          </p:nvSpPr>
          <p:spPr>
            <a:xfrm rot="0">
              <a:off x="0" y="85725"/>
              <a:ext cx="12483947" cy="1854835"/>
            </a:xfrm>
            <a:prstGeom prst="rect">
              <a:avLst/>
            </a:prstGeom>
          </p:spPr>
          <p:txBody>
            <a:bodyPr anchor="t" rtlCol="false" tIns="0" lIns="0" bIns="0" rIns="0">
              <a:spAutoFit/>
            </a:bodyPr>
            <a:lstStyle/>
            <a:p>
              <a:pPr>
                <a:lnSpc>
                  <a:spcPts val="10560"/>
                </a:lnSpc>
              </a:pPr>
              <a:r>
                <a:rPr lang="en-US" sz="9600">
                  <a:solidFill>
                    <a:srgbClr val="EDEDED"/>
                  </a:solidFill>
                  <a:latin typeface="Sansita Regular"/>
                </a:rPr>
                <a:t>METHODOLOGY</a:t>
              </a:r>
            </a:p>
          </p:txBody>
        </p:sp>
        <p:sp>
          <p:nvSpPr>
            <p:cNvPr name="TextBox 10" id="10"/>
            <p:cNvSpPr txBox="true"/>
            <p:nvPr/>
          </p:nvSpPr>
          <p:spPr>
            <a:xfrm rot="0">
              <a:off x="0" y="2290290"/>
              <a:ext cx="12483947" cy="6409055"/>
            </a:xfrm>
            <a:prstGeom prst="rect">
              <a:avLst/>
            </a:prstGeom>
          </p:spPr>
          <p:txBody>
            <a:bodyPr anchor="t" rtlCol="false" tIns="0" lIns="0" bIns="0" rIns="0">
              <a:spAutoFit/>
            </a:bodyPr>
            <a:lstStyle/>
            <a:p>
              <a:pPr>
                <a:lnSpc>
                  <a:spcPts val="3510"/>
                </a:lnSpc>
              </a:pPr>
              <a:r>
                <a:rPr lang="en-US" sz="2700">
                  <a:solidFill>
                    <a:srgbClr val="EDEDED"/>
                  </a:solidFill>
                  <a:latin typeface="Aileron Regular"/>
                </a:rPr>
                <a:t>&gt;&gt;</a:t>
              </a:r>
              <a:r>
                <a:rPr lang="en-US" sz="2700" u="sng">
                  <a:solidFill>
                    <a:srgbClr val="EDEDED"/>
                  </a:solidFill>
                  <a:latin typeface="Aileron Regular Bold"/>
                </a:rPr>
                <a:t>Data acquistion:</a:t>
              </a:r>
            </a:p>
            <a:p>
              <a:pPr marL="582930" indent="-291465" lvl="1">
                <a:lnSpc>
                  <a:spcPts val="3510"/>
                </a:lnSpc>
                <a:buFont typeface="Arial"/>
                <a:buChar char="•"/>
              </a:pPr>
              <a:r>
                <a:rPr lang="en-US" sz="2700">
                  <a:solidFill>
                    <a:srgbClr val="EDEDED"/>
                  </a:solidFill>
                  <a:latin typeface="Aileron Regular"/>
                </a:rPr>
                <a:t>The data was collected from an open source website to build our project.</a:t>
              </a:r>
            </a:p>
            <a:p>
              <a:pPr marL="582930" indent="-291465" lvl="1">
                <a:lnSpc>
                  <a:spcPts val="3510"/>
                </a:lnSpc>
                <a:buFont typeface="Arial"/>
                <a:buChar char="•"/>
              </a:pPr>
              <a:r>
                <a:rPr lang="en-US" sz="2700">
                  <a:solidFill>
                    <a:srgbClr val="EDEDED"/>
                  </a:solidFill>
                  <a:latin typeface="Aileron Regular"/>
                </a:rPr>
                <a:t>Our dataset has nearly 7400 records and 14 columns of data regarding the cars which are being used in Canada.</a:t>
              </a:r>
            </a:p>
            <a:p>
              <a:pPr marL="582930" indent="-291465" lvl="1">
                <a:lnSpc>
                  <a:spcPts val="3510"/>
                </a:lnSpc>
                <a:buFont typeface="Arial"/>
                <a:buChar char="•"/>
              </a:pPr>
              <a:r>
                <a:rPr lang="en-US" sz="2700">
                  <a:solidFill>
                    <a:srgbClr val="EDEDED"/>
                  </a:solidFill>
                  <a:latin typeface="Aileron Regular"/>
                </a:rPr>
                <a:t>Dataset contains the information of manufacturer of the car, type/model of the car, type of fuel used, mileage and carbon emission per kilometer.</a:t>
              </a:r>
            </a:p>
            <a:p>
              <a:pPr marL="582930" indent="-291465" lvl="1">
                <a:lnSpc>
                  <a:spcPts val="3510"/>
                </a:lnSpc>
                <a:buFont typeface="Arial"/>
                <a:buChar char="•"/>
              </a:pPr>
              <a:r>
                <a:rPr lang="en-US" sz="2700">
                  <a:solidFill>
                    <a:srgbClr val="EDEDED"/>
                  </a:solidFill>
                  <a:latin typeface="Aileron Regular"/>
                </a:rPr>
                <a:t>The collected is then processed before the model is trained and tested on it.</a:t>
              </a:r>
            </a:p>
            <a:p>
              <a:pPr>
                <a:lnSpc>
                  <a:spcPts val="3510"/>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5400000">
            <a:off x="16055383" y="9087010"/>
            <a:ext cx="3023926" cy="2781868"/>
            <a:chOff x="0" y="0"/>
            <a:chExt cx="2354580" cy="2166102"/>
          </a:xfrm>
        </p:grpSpPr>
        <p:sp>
          <p:nvSpPr>
            <p:cNvPr name="Freeform 3" id="3"/>
            <p:cNvSpPr/>
            <p:nvPr/>
          </p:nvSpPr>
          <p:spPr>
            <a:xfrm>
              <a:off x="0" y="0"/>
              <a:ext cx="2353310" cy="2166102"/>
            </a:xfrm>
            <a:custGeom>
              <a:avLst/>
              <a:gdLst/>
              <a:ahLst/>
              <a:cxnLst/>
              <a:rect r="r" b="b" t="t" l="l"/>
              <a:pathLst>
                <a:path h="2166102" w="2353310">
                  <a:moveTo>
                    <a:pt x="784860" y="2098792"/>
                  </a:moveTo>
                  <a:cubicBezTo>
                    <a:pt x="905510" y="2139432"/>
                    <a:pt x="1042670" y="2166102"/>
                    <a:pt x="1177290" y="2166102"/>
                  </a:cubicBezTo>
                  <a:cubicBezTo>
                    <a:pt x="1311910" y="2166102"/>
                    <a:pt x="1441450" y="2143242"/>
                    <a:pt x="1560830" y="2102602"/>
                  </a:cubicBezTo>
                  <a:cubicBezTo>
                    <a:pt x="1563370" y="2101332"/>
                    <a:pt x="1565910" y="2101332"/>
                    <a:pt x="1568450" y="2100062"/>
                  </a:cubicBezTo>
                  <a:cubicBezTo>
                    <a:pt x="2016760" y="1937502"/>
                    <a:pt x="2346960" y="1508242"/>
                    <a:pt x="2353310" y="1008755"/>
                  </a:cubicBezTo>
                  <a:lnTo>
                    <a:pt x="2353310" y="0"/>
                  </a:lnTo>
                  <a:lnTo>
                    <a:pt x="0" y="0"/>
                  </a:lnTo>
                  <a:lnTo>
                    <a:pt x="0" y="1008025"/>
                  </a:lnTo>
                  <a:cubicBezTo>
                    <a:pt x="6350" y="1510782"/>
                    <a:pt x="331470" y="1940042"/>
                    <a:pt x="784860" y="2098792"/>
                  </a:cubicBezTo>
                  <a:close/>
                </a:path>
              </a:pathLst>
            </a:custGeom>
            <a:solidFill>
              <a:srgbClr val="F84E4E"/>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757538" y="1359276"/>
            <a:ext cx="2312294" cy="2312294"/>
          </a:xfrm>
          <a:prstGeom prst="rect">
            <a:avLst/>
          </a:prstGeom>
        </p:spPr>
      </p:pic>
      <p:sp>
        <p:nvSpPr>
          <p:cNvPr name="TextBox 5" id="5"/>
          <p:cNvSpPr txBox="true"/>
          <p:nvPr/>
        </p:nvSpPr>
        <p:spPr>
          <a:xfrm rot="0">
            <a:off x="234032" y="690528"/>
            <a:ext cx="17819936" cy="7881586"/>
          </a:xfrm>
          <a:prstGeom prst="rect">
            <a:avLst/>
          </a:prstGeom>
        </p:spPr>
        <p:txBody>
          <a:bodyPr anchor="t" rtlCol="false" tIns="0" lIns="0" bIns="0" rIns="0">
            <a:spAutoFit/>
          </a:bodyPr>
          <a:lstStyle/>
          <a:p>
            <a:pPr>
              <a:lnSpc>
                <a:spcPts val="3511"/>
              </a:lnSpc>
            </a:pPr>
            <a:r>
              <a:rPr lang="en-US" sz="2701">
                <a:solidFill>
                  <a:srgbClr val="EDEDED"/>
                </a:solidFill>
                <a:latin typeface="Aileron Regular"/>
              </a:rPr>
              <a:t>&gt;&gt;</a:t>
            </a:r>
            <a:r>
              <a:rPr lang="en-US" sz="2701" u="sng">
                <a:solidFill>
                  <a:srgbClr val="EDEDED"/>
                </a:solidFill>
                <a:latin typeface="Aileron Regular Bold"/>
              </a:rPr>
              <a:t>IMPLEMENTING A MULTIPLE LINEAR REGRESSION MODEL:</a:t>
            </a:r>
          </a:p>
          <a:p>
            <a:pPr marL="583231" indent="-291615" lvl="1">
              <a:lnSpc>
                <a:spcPts val="3511"/>
              </a:lnSpc>
              <a:spcBef>
                <a:spcPct val="0"/>
              </a:spcBef>
              <a:buFont typeface="Arial"/>
              <a:buChar char="•"/>
            </a:pPr>
            <a:r>
              <a:rPr lang="en-US" sz="2701">
                <a:solidFill>
                  <a:srgbClr val="EDEDED"/>
                </a:solidFill>
                <a:latin typeface="Aileron Regular"/>
              </a:rPr>
              <a:t>For building up the model to estimate the carbon emission from the car, we chosen regression model.</a:t>
            </a:r>
          </a:p>
          <a:p>
            <a:pPr marL="583231" indent="-291615" lvl="1">
              <a:lnSpc>
                <a:spcPts val="3511"/>
              </a:lnSpc>
              <a:spcBef>
                <a:spcPct val="0"/>
              </a:spcBef>
              <a:buFont typeface="Arial"/>
              <a:buChar char="•"/>
            </a:pPr>
            <a:r>
              <a:rPr lang="en-US" sz="2701">
                <a:solidFill>
                  <a:srgbClr val="EDEDED"/>
                </a:solidFill>
                <a:latin typeface="Aileron Regular"/>
              </a:rPr>
              <a:t>The model is built by training and testing the model on the dataset.</a:t>
            </a:r>
          </a:p>
          <a:p>
            <a:pPr>
              <a:lnSpc>
                <a:spcPts val="3511"/>
              </a:lnSpc>
              <a:spcBef>
                <a:spcPct val="0"/>
              </a:spcBef>
            </a:pPr>
          </a:p>
          <a:p>
            <a:pPr>
              <a:lnSpc>
                <a:spcPts val="3511"/>
              </a:lnSpc>
              <a:spcBef>
                <a:spcPct val="0"/>
              </a:spcBef>
            </a:pPr>
            <a:r>
              <a:rPr lang="en-US" sz="2701">
                <a:solidFill>
                  <a:srgbClr val="EDEDED"/>
                </a:solidFill>
                <a:latin typeface="Aileron Regular"/>
              </a:rPr>
              <a:t>&gt;&gt;</a:t>
            </a:r>
            <a:r>
              <a:rPr lang="en-US" sz="2701" u="sng">
                <a:solidFill>
                  <a:srgbClr val="EDEDED"/>
                </a:solidFill>
                <a:latin typeface="Aileron Regular Bold"/>
              </a:rPr>
              <a:t>TRAINING AND TESTING DATASET:</a:t>
            </a:r>
          </a:p>
          <a:p>
            <a:pPr marL="583231" indent="-291615" lvl="1">
              <a:lnSpc>
                <a:spcPts val="3511"/>
              </a:lnSpc>
              <a:spcBef>
                <a:spcPct val="0"/>
              </a:spcBef>
              <a:buFont typeface="Arial"/>
              <a:buChar char="•"/>
            </a:pPr>
            <a:r>
              <a:rPr lang="en-US" sz="2701">
                <a:solidFill>
                  <a:srgbClr val="EDEDED"/>
                </a:solidFill>
                <a:latin typeface="Aileron Regular"/>
              </a:rPr>
              <a:t>Training dataset contains the known outputs from where the machine is trained to learn.</a:t>
            </a:r>
          </a:p>
          <a:p>
            <a:pPr marL="583231" indent="-291615" lvl="1">
              <a:lnSpc>
                <a:spcPts val="3511"/>
              </a:lnSpc>
              <a:spcBef>
                <a:spcPct val="0"/>
              </a:spcBef>
              <a:buFont typeface="Arial"/>
              <a:buChar char="•"/>
            </a:pPr>
            <a:r>
              <a:rPr lang="en-US" sz="2701">
                <a:solidFill>
                  <a:srgbClr val="EDEDED"/>
                </a:solidFill>
                <a:latin typeface="Aileron Regular"/>
              </a:rPr>
              <a:t>Testing dataset is used to test the model, the model predicts the output based on what it learned.</a:t>
            </a:r>
          </a:p>
          <a:p>
            <a:pPr marL="583231" indent="-291615" lvl="1">
              <a:lnSpc>
                <a:spcPts val="3511"/>
              </a:lnSpc>
              <a:spcBef>
                <a:spcPct val="0"/>
              </a:spcBef>
              <a:buFont typeface="Arial"/>
              <a:buChar char="•"/>
            </a:pPr>
            <a:r>
              <a:rPr lang="en-US" sz="2701">
                <a:solidFill>
                  <a:srgbClr val="EDEDED"/>
                </a:solidFill>
                <a:latin typeface="Aileron Regular"/>
              </a:rPr>
              <a:t>This helps in evaluating the performance of the model, and can take necessary steps to improve its accuracy.</a:t>
            </a:r>
          </a:p>
          <a:p>
            <a:pPr>
              <a:lnSpc>
                <a:spcPts val="3511"/>
              </a:lnSpc>
              <a:spcBef>
                <a:spcPct val="0"/>
              </a:spcBef>
            </a:pPr>
          </a:p>
          <a:p>
            <a:pPr>
              <a:lnSpc>
                <a:spcPts val="3511"/>
              </a:lnSpc>
              <a:spcBef>
                <a:spcPct val="0"/>
              </a:spcBef>
            </a:pPr>
            <a:r>
              <a:rPr lang="en-US" sz="2701">
                <a:solidFill>
                  <a:srgbClr val="EDEDED"/>
                </a:solidFill>
                <a:latin typeface="Aileron Regular"/>
              </a:rPr>
              <a:t>&gt;&gt;</a:t>
            </a:r>
            <a:r>
              <a:rPr lang="en-US" sz="2701" u="sng">
                <a:solidFill>
                  <a:srgbClr val="EDEDED"/>
                </a:solidFill>
                <a:latin typeface="Aileron Regular Bold"/>
              </a:rPr>
              <a:t>TRAINING THE MODEL:</a:t>
            </a:r>
          </a:p>
          <a:p>
            <a:pPr marL="583231" indent="-291615" lvl="1">
              <a:lnSpc>
                <a:spcPts val="3511"/>
              </a:lnSpc>
              <a:spcBef>
                <a:spcPct val="0"/>
              </a:spcBef>
              <a:buFont typeface="Arial"/>
              <a:buChar char="•"/>
            </a:pPr>
            <a:r>
              <a:rPr lang="en-US" sz="2701">
                <a:solidFill>
                  <a:srgbClr val="EDEDED"/>
                </a:solidFill>
                <a:latin typeface="Aileron Regular"/>
              </a:rPr>
              <a:t>Training a model is simply making it to learn from the resources/inputs and to provide the correct output.</a:t>
            </a:r>
          </a:p>
          <a:p>
            <a:pPr marL="583231" indent="-291615" lvl="1">
              <a:lnSpc>
                <a:spcPts val="3511"/>
              </a:lnSpc>
              <a:spcBef>
                <a:spcPct val="0"/>
              </a:spcBef>
              <a:buFont typeface="Arial"/>
              <a:buChar char="•"/>
            </a:pPr>
            <a:r>
              <a:rPr lang="en-US" sz="2701">
                <a:solidFill>
                  <a:srgbClr val="EDEDED"/>
                </a:solidFill>
                <a:latin typeface="Aileron Regular"/>
              </a:rPr>
              <a:t>The main aim of training a model is to minimize the loss, and to find the optimal setting of the model to give the accurate results.</a:t>
            </a:r>
          </a:p>
          <a:p>
            <a:pPr>
              <a:lnSpc>
                <a:spcPts val="3511"/>
              </a:lnSpc>
              <a:spcBef>
                <a:spcPct val="0"/>
              </a:spcBef>
            </a:pPr>
          </a:p>
          <a:p>
            <a:pPr>
              <a:lnSpc>
                <a:spcPts val="3511"/>
              </a:lnSpc>
              <a:spcBef>
                <a:spcPct val="0"/>
              </a:spcBef>
            </a:pPr>
            <a:r>
              <a:rPr lang="en-US" sz="2701">
                <a:solidFill>
                  <a:srgbClr val="EDEDED"/>
                </a:solidFill>
                <a:latin typeface="Aileron Regular Bold"/>
              </a:rPr>
              <a:t>&gt;&gt;</a:t>
            </a:r>
            <a:r>
              <a:rPr lang="en-US" sz="2701" u="sng">
                <a:solidFill>
                  <a:srgbClr val="EDEDED"/>
                </a:solidFill>
                <a:latin typeface="Aileron Regular Bold"/>
              </a:rPr>
              <a:t>TESTING THE MODEL:</a:t>
            </a:r>
          </a:p>
          <a:p>
            <a:pPr marL="583231" indent="-291615" lvl="1">
              <a:lnSpc>
                <a:spcPts val="3511"/>
              </a:lnSpc>
              <a:spcBef>
                <a:spcPct val="0"/>
              </a:spcBef>
              <a:buFont typeface="Arial"/>
              <a:buChar char="•"/>
            </a:pPr>
            <a:r>
              <a:rPr lang="en-US" sz="2701">
                <a:solidFill>
                  <a:srgbClr val="EDEDED"/>
                </a:solidFill>
                <a:latin typeface="Aileron Regular"/>
              </a:rPr>
              <a:t>Testing the model, makes model to predict the output from what it learned. We can evaluate the performance and accuracy of the model.</a:t>
            </a:r>
          </a:p>
          <a:p>
            <a:pPr marL="583231" indent="-291615" lvl="1">
              <a:lnSpc>
                <a:spcPts val="3511"/>
              </a:lnSpc>
              <a:buFont typeface="Arial"/>
              <a:buChar char="•"/>
            </a:pPr>
            <a:r>
              <a:rPr lang="en-US" sz="2701">
                <a:solidFill>
                  <a:srgbClr val="EDEDED"/>
                </a:solidFill>
                <a:latin typeface="Aileron Regular"/>
              </a:rPr>
              <a:t>It helps in making prominent changes in the design of the model to improve its accuracy furtherly.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TextBox 2" id="2"/>
          <p:cNvSpPr txBox="true"/>
          <p:nvPr/>
        </p:nvSpPr>
        <p:spPr>
          <a:xfrm rot="0">
            <a:off x="2207293" y="1123950"/>
            <a:ext cx="13873413" cy="1360170"/>
          </a:xfrm>
          <a:prstGeom prst="rect">
            <a:avLst/>
          </a:prstGeom>
        </p:spPr>
        <p:txBody>
          <a:bodyPr anchor="t" rtlCol="false" tIns="0" lIns="0" bIns="0" rIns="0">
            <a:spAutoFit/>
          </a:bodyPr>
          <a:lstStyle/>
          <a:p>
            <a:pPr algn="ctr">
              <a:lnSpc>
                <a:spcPts val="10560"/>
              </a:lnSpc>
            </a:pPr>
            <a:r>
              <a:rPr lang="en-US" sz="9600">
                <a:solidFill>
                  <a:srgbClr val="EDEDED"/>
                </a:solidFill>
                <a:latin typeface="Aileron Regular"/>
              </a:rPr>
              <a:t>Resource </a:t>
            </a:r>
            <a:r>
              <a:rPr lang="en-US" sz="9600">
                <a:solidFill>
                  <a:srgbClr val="EDEDED"/>
                </a:solidFill>
                <a:latin typeface="Aileron Regular"/>
              </a:rPr>
              <a:t>Page</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529078" y="7965825"/>
            <a:ext cx="1891244" cy="945622"/>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963226" y="7965825"/>
            <a:ext cx="1818467" cy="909233"/>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294184" y="7984020"/>
            <a:ext cx="1818467" cy="909233"/>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7538257" y="6057292"/>
            <a:ext cx="1442485" cy="1442485"/>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4976595" y="6057292"/>
            <a:ext cx="1442485" cy="1442485"/>
          </a:xfrm>
          <a:prstGeom prst="rect">
            <a:avLst/>
          </a:prstGeom>
        </p:spPr>
      </p:pic>
      <p:grpSp>
        <p:nvGrpSpPr>
          <p:cNvPr name="Group 8" id="8"/>
          <p:cNvGrpSpPr/>
          <p:nvPr/>
        </p:nvGrpSpPr>
        <p:grpSpPr>
          <a:xfrm rot="0">
            <a:off x="1806785" y="6160045"/>
            <a:ext cx="2598073" cy="1236978"/>
            <a:chOff x="0" y="0"/>
            <a:chExt cx="13398500" cy="6379210"/>
          </a:xfrm>
        </p:grpSpPr>
        <p:sp>
          <p:nvSpPr>
            <p:cNvPr name="Freeform 9" id="9"/>
            <p:cNvSpPr/>
            <p:nvPr/>
          </p:nvSpPr>
          <p:spPr>
            <a:xfrm>
              <a:off x="0" y="0"/>
              <a:ext cx="13398500" cy="6379210"/>
            </a:xfrm>
            <a:custGeom>
              <a:avLst/>
              <a:gdLst/>
              <a:ahLst/>
              <a:cxnLst/>
              <a:rect r="r" b="b" t="t" l="l"/>
              <a:pathLst>
                <a:path h="6379210" w="13398500">
                  <a:moveTo>
                    <a:pt x="6747510" y="0"/>
                  </a:moveTo>
                  <a:lnTo>
                    <a:pt x="6645910" y="0"/>
                  </a:lnTo>
                  <a:lnTo>
                    <a:pt x="6638290" y="7620"/>
                  </a:lnTo>
                  <a:lnTo>
                    <a:pt x="0" y="6379210"/>
                  </a:lnTo>
                  <a:lnTo>
                    <a:pt x="6752590" y="6379210"/>
                  </a:lnTo>
                  <a:lnTo>
                    <a:pt x="13398500" y="0"/>
                  </a:lnTo>
                  <a:close/>
                </a:path>
              </a:pathLst>
            </a:custGeom>
            <a:solidFill>
              <a:srgbClr val="125982"/>
            </a:solidFill>
          </p:spPr>
        </p:sp>
      </p:grpSp>
      <p:pic>
        <p:nvPicPr>
          <p:cNvPr name="Picture 10" id="1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7699414" y="3930896"/>
            <a:ext cx="1444586" cy="1444586"/>
          </a:xfrm>
          <a:prstGeom prst="rect">
            <a:avLst/>
          </a:prstGeom>
        </p:spPr>
      </p:pic>
      <p:pic>
        <p:nvPicPr>
          <p:cNvPr name="Picture 11" id="11"/>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806785" y="3930896"/>
            <a:ext cx="1444586" cy="1444586"/>
          </a:xfrm>
          <a:prstGeom prst="rect">
            <a:avLst/>
          </a:prstGeom>
        </p:spPr>
      </p:pic>
      <p:pic>
        <p:nvPicPr>
          <p:cNvPr name="Picture 12" id="12"/>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5851699" y="3931946"/>
            <a:ext cx="1442485" cy="1442485"/>
          </a:xfrm>
          <a:prstGeom prst="rect">
            <a:avLst/>
          </a:prstGeom>
        </p:spPr>
      </p:pic>
      <p:grpSp>
        <p:nvGrpSpPr>
          <p:cNvPr name="Group 13" id="13"/>
          <p:cNvGrpSpPr>
            <a:grpSpLocks noChangeAspect="true"/>
          </p:cNvGrpSpPr>
          <p:nvPr/>
        </p:nvGrpSpPr>
        <p:grpSpPr>
          <a:xfrm rot="0">
            <a:off x="3647206" y="3936661"/>
            <a:ext cx="1654797" cy="1433054"/>
            <a:chOff x="0" y="0"/>
            <a:chExt cx="6350000" cy="5499100"/>
          </a:xfrm>
        </p:grpSpPr>
        <p:sp>
          <p:nvSpPr>
            <p:cNvPr name="Freeform 14" id="14"/>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F84E4E"/>
            </a:solidFill>
          </p:spPr>
        </p:sp>
      </p:grpSp>
      <p:grpSp>
        <p:nvGrpSpPr>
          <p:cNvPr name="Group 15" id="15"/>
          <p:cNvGrpSpPr/>
          <p:nvPr/>
        </p:nvGrpSpPr>
        <p:grpSpPr>
          <a:xfrm rot="0">
            <a:off x="12626634" y="7762096"/>
            <a:ext cx="1357519" cy="1353081"/>
            <a:chOff x="0" y="0"/>
            <a:chExt cx="4111117" cy="4097678"/>
          </a:xfrm>
        </p:grpSpPr>
        <p:sp>
          <p:nvSpPr>
            <p:cNvPr name="Freeform 16" id="16"/>
            <p:cNvSpPr/>
            <p:nvPr/>
          </p:nvSpPr>
          <p:spPr>
            <a:xfrm>
              <a:off x="0" y="0"/>
              <a:ext cx="4111117" cy="4097678"/>
            </a:xfrm>
            <a:custGeom>
              <a:avLst/>
              <a:gdLst/>
              <a:ahLst/>
              <a:cxnLst/>
              <a:rect r="r" b="b" t="t" l="l"/>
              <a:pathLst>
                <a:path h="4097678" w="4111117">
                  <a:moveTo>
                    <a:pt x="4111117" y="4097678"/>
                  </a:moveTo>
                  <a:lnTo>
                    <a:pt x="1124331" y="4097678"/>
                  </a:lnTo>
                  <a:cubicBezTo>
                    <a:pt x="503428" y="4097678"/>
                    <a:pt x="0" y="3594250"/>
                    <a:pt x="0" y="2973347"/>
                  </a:cubicBezTo>
                  <a:lnTo>
                    <a:pt x="0" y="0"/>
                  </a:lnTo>
                  <a:lnTo>
                    <a:pt x="2986786" y="0"/>
                  </a:lnTo>
                  <a:cubicBezTo>
                    <a:pt x="3607816" y="0"/>
                    <a:pt x="4111117" y="503428"/>
                    <a:pt x="4111117" y="1124331"/>
                  </a:cubicBezTo>
                  <a:lnTo>
                    <a:pt x="4111117" y="4097678"/>
                  </a:lnTo>
                  <a:close/>
                </a:path>
              </a:pathLst>
            </a:custGeom>
            <a:solidFill>
              <a:srgbClr val="F1C34D"/>
            </a:solidFill>
          </p:spPr>
        </p:sp>
      </p:grpSp>
      <p:grpSp>
        <p:nvGrpSpPr>
          <p:cNvPr name="Group 17" id="17"/>
          <p:cNvGrpSpPr/>
          <p:nvPr/>
        </p:nvGrpSpPr>
        <p:grpSpPr>
          <a:xfrm rot="0">
            <a:off x="14504400" y="7764315"/>
            <a:ext cx="1350805" cy="1348643"/>
            <a:chOff x="0" y="0"/>
            <a:chExt cx="6350000" cy="6339840"/>
          </a:xfrm>
        </p:grpSpPr>
        <p:sp>
          <p:nvSpPr>
            <p:cNvPr name="Freeform 18" id="18"/>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67A26F"/>
            </a:solidFill>
          </p:spPr>
        </p:sp>
      </p:grpSp>
      <p:grpSp>
        <p:nvGrpSpPr>
          <p:cNvPr name="Group 19" id="19"/>
          <p:cNvGrpSpPr/>
          <p:nvPr/>
        </p:nvGrpSpPr>
        <p:grpSpPr>
          <a:xfrm rot="-10800000">
            <a:off x="15346404" y="3936661"/>
            <a:ext cx="1134811" cy="1043972"/>
            <a:chOff x="0" y="0"/>
            <a:chExt cx="2354580" cy="2166102"/>
          </a:xfrm>
        </p:grpSpPr>
        <p:sp>
          <p:nvSpPr>
            <p:cNvPr name="Freeform 20" id="20"/>
            <p:cNvSpPr/>
            <p:nvPr/>
          </p:nvSpPr>
          <p:spPr>
            <a:xfrm>
              <a:off x="0" y="0"/>
              <a:ext cx="2353310" cy="2166102"/>
            </a:xfrm>
            <a:custGeom>
              <a:avLst/>
              <a:gdLst/>
              <a:ahLst/>
              <a:cxnLst/>
              <a:rect r="r" b="b" t="t" l="l"/>
              <a:pathLst>
                <a:path h="2166102" w="2353310">
                  <a:moveTo>
                    <a:pt x="784860" y="2098792"/>
                  </a:moveTo>
                  <a:cubicBezTo>
                    <a:pt x="905510" y="2139432"/>
                    <a:pt x="1042670" y="2166102"/>
                    <a:pt x="1177290" y="2166102"/>
                  </a:cubicBezTo>
                  <a:cubicBezTo>
                    <a:pt x="1311910" y="2166102"/>
                    <a:pt x="1441450" y="2143242"/>
                    <a:pt x="1560830" y="2102602"/>
                  </a:cubicBezTo>
                  <a:cubicBezTo>
                    <a:pt x="1563370" y="2101332"/>
                    <a:pt x="1565910" y="2101332"/>
                    <a:pt x="1568450" y="2100062"/>
                  </a:cubicBezTo>
                  <a:cubicBezTo>
                    <a:pt x="2016760" y="1937502"/>
                    <a:pt x="2346960" y="1508242"/>
                    <a:pt x="2353310" y="1008755"/>
                  </a:cubicBezTo>
                  <a:lnTo>
                    <a:pt x="2353310" y="0"/>
                  </a:lnTo>
                  <a:lnTo>
                    <a:pt x="0" y="0"/>
                  </a:lnTo>
                  <a:lnTo>
                    <a:pt x="0" y="1008025"/>
                  </a:lnTo>
                  <a:cubicBezTo>
                    <a:pt x="6350" y="1510782"/>
                    <a:pt x="331470" y="1940042"/>
                    <a:pt x="784860" y="2098792"/>
                  </a:cubicBezTo>
                  <a:close/>
                </a:path>
              </a:pathLst>
            </a:custGeom>
            <a:solidFill>
              <a:srgbClr val="F84E4E"/>
            </a:solidFill>
          </p:spPr>
        </p:sp>
      </p:grpSp>
      <p:grpSp>
        <p:nvGrpSpPr>
          <p:cNvPr name="Group 21" id="21"/>
          <p:cNvGrpSpPr/>
          <p:nvPr/>
        </p:nvGrpSpPr>
        <p:grpSpPr>
          <a:xfrm rot="0">
            <a:off x="9614557" y="3936661"/>
            <a:ext cx="1382706" cy="1382706"/>
            <a:chOff x="0" y="0"/>
            <a:chExt cx="1913890" cy="1913890"/>
          </a:xfrm>
        </p:grpSpPr>
        <p:sp>
          <p:nvSpPr>
            <p:cNvPr name="Freeform 22" id="22"/>
            <p:cNvSpPr/>
            <p:nvPr/>
          </p:nvSpPr>
          <p:spPr>
            <a:xfrm>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67A26F"/>
            </a:solidFill>
          </p:spPr>
        </p:sp>
      </p:grpSp>
      <p:grpSp>
        <p:nvGrpSpPr>
          <p:cNvPr name="Group 23" id="23"/>
          <p:cNvGrpSpPr/>
          <p:nvPr/>
        </p:nvGrpSpPr>
        <p:grpSpPr>
          <a:xfrm rot="0">
            <a:off x="11656161" y="3936661"/>
            <a:ext cx="989741" cy="1382706"/>
            <a:chOff x="0" y="0"/>
            <a:chExt cx="4545330" cy="6350000"/>
          </a:xfrm>
        </p:grpSpPr>
        <p:sp>
          <p:nvSpPr>
            <p:cNvPr name="Freeform 24" id="24"/>
            <p:cNvSpPr/>
            <p:nvPr/>
          </p:nvSpPr>
          <p:spPr>
            <a:xfrm>
              <a:off x="0" y="0"/>
              <a:ext cx="4545330" cy="6350000"/>
            </a:xfrm>
            <a:custGeom>
              <a:avLst/>
              <a:gdLst/>
              <a:ahLst/>
              <a:cxnLst/>
              <a:rect r="r" b="b" t="t" l="l"/>
              <a:pathLst>
                <a:path h="6350000" w="4545330">
                  <a:moveTo>
                    <a:pt x="4545330" y="0"/>
                  </a:moveTo>
                  <a:lnTo>
                    <a:pt x="2574290" y="6350000"/>
                  </a:lnTo>
                  <a:lnTo>
                    <a:pt x="2474849" y="6350000"/>
                  </a:lnTo>
                  <a:lnTo>
                    <a:pt x="2078101" y="6350000"/>
                  </a:lnTo>
                  <a:lnTo>
                    <a:pt x="0" y="6350000"/>
                  </a:lnTo>
                  <a:lnTo>
                    <a:pt x="1971040" y="0"/>
                  </a:lnTo>
                  <a:lnTo>
                    <a:pt x="2078101" y="0"/>
                  </a:lnTo>
                  <a:lnTo>
                    <a:pt x="2474849" y="0"/>
                  </a:lnTo>
                  <a:lnTo>
                    <a:pt x="4545330" y="0"/>
                  </a:lnTo>
                  <a:close/>
                </a:path>
              </a:pathLst>
            </a:custGeom>
            <a:solidFill>
              <a:srgbClr val="FFB1B8"/>
            </a:solidFill>
          </p:spPr>
        </p:sp>
      </p:grpSp>
      <p:grpSp>
        <p:nvGrpSpPr>
          <p:cNvPr name="Group 25" id="25"/>
          <p:cNvGrpSpPr/>
          <p:nvPr/>
        </p:nvGrpSpPr>
        <p:grpSpPr>
          <a:xfrm rot="0">
            <a:off x="13304800" y="3995620"/>
            <a:ext cx="1382706" cy="1264789"/>
            <a:chOff x="0" y="0"/>
            <a:chExt cx="6350000" cy="5808472"/>
          </a:xfrm>
        </p:grpSpPr>
        <p:sp>
          <p:nvSpPr>
            <p:cNvPr name="Freeform 26" id="26"/>
            <p:cNvSpPr/>
            <p:nvPr/>
          </p:nvSpPr>
          <p:spPr>
            <a:xfrm>
              <a:off x="0" y="0"/>
              <a:ext cx="6350000" cy="5808472"/>
            </a:xfrm>
            <a:custGeom>
              <a:avLst/>
              <a:gdLst/>
              <a:ahLst/>
              <a:cxnLst/>
              <a:rect r="r" b="b" t="t" l="l"/>
              <a:pathLst>
                <a:path h="5808472" w="6350000">
                  <a:moveTo>
                    <a:pt x="3445764" y="5808472"/>
                  </a:moveTo>
                  <a:lnTo>
                    <a:pt x="2591689" y="4954397"/>
                  </a:lnTo>
                  <a:lnTo>
                    <a:pt x="4037965" y="3508121"/>
                  </a:lnTo>
                  <a:lnTo>
                    <a:pt x="0" y="3508121"/>
                  </a:lnTo>
                  <a:lnTo>
                    <a:pt x="0" y="2300224"/>
                  </a:lnTo>
                  <a:lnTo>
                    <a:pt x="4037838" y="2300224"/>
                  </a:lnTo>
                  <a:lnTo>
                    <a:pt x="2591689" y="854075"/>
                  </a:lnTo>
                  <a:lnTo>
                    <a:pt x="3445764" y="0"/>
                  </a:lnTo>
                  <a:lnTo>
                    <a:pt x="6350000" y="2904236"/>
                  </a:lnTo>
                  <a:lnTo>
                    <a:pt x="3445764" y="5808472"/>
                  </a:lnTo>
                  <a:close/>
                </a:path>
              </a:pathLst>
            </a:custGeom>
            <a:solidFill>
              <a:srgbClr val="F1C34D"/>
            </a:solidFill>
          </p:spPr>
        </p:sp>
      </p:grpSp>
      <p:grpSp>
        <p:nvGrpSpPr>
          <p:cNvPr name="Group 27" id="27"/>
          <p:cNvGrpSpPr/>
          <p:nvPr/>
        </p:nvGrpSpPr>
        <p:grpSpPr>
          <a:xfrm rot="0">
            <a:off x="9614557" y="6098702"/>
            <a:ext cx="2167136" cy="948989"/>
            <a:chOff x="0" y="0"/>
            <a:chExt cx="6350000" cy="2780665"/>
          </a:xfrm>
        </p:grpSpPr>
        <p:sp>
          <p:nvSpPr>
            <p:cNvPr name="Freeform 28" id="28"/>
            <p:cNvSpPr/>
            <p:nvPr/>
          </p:nvSpPr>
          <p:spPr>
            <a:xfrm>
              <a:off x="-54229" y="0"/>
              <a:ext cx="6404229" cy="2780792"/>
            </a:xfrm>
            <a:custGeom>
              <a:avLst/>
              <a:gdLst/>
              <a:ahLst/>
              <a:cxnLst/>
              <a:rect r="r" b="b" t="t" l="l"/>
              <a:pathLst>
                <a:path h="2780792" w="6404229">
                  <a:moveTo>
                    <a:pt x="6404229" y="1390396"/>
                  </a:moveTo>
                  <a:lnTo>
                    <a:pt x="6404229" y="1390396"/>
                  </a:lnTo>
                  <a:cubicBezTo>
                    <a:pt x="6404229" y="2158238"/>
                    <a:pt x="5781802" y="2780792"/>
                    <a:pt x="5013833" y="2780792"/>
                  </a:cubicBezTo>
                  <a:lnTo>
                    <a:pt x="382270" y="2780792"/>
                  </a:lnTo>
                  <a:lnTo>
                    <a:pt x="382270" y="2780792"/>
                  </a:lnTo>
                  <a:lnTo>
                    <a:pt x="220091" y="2780792"/>
                  </a:lnTo>
                  <a:cubicBezTo>
                    <a:pt x="74676" y="2780792"/>
                    <a:pt x="0" y="2606802"/>
                    <a:pt x="99949" y="2501392"/>
                  </a:cubicBezTo>
                  <a:lnTo>
                    <a:pt x="382270" y="2203577"/>
                  </a:lnTo>
                  <a:lnTo>
                    <a:pt x="382270" y="1882140"/>
                  </a:lnTo>
                  <a:cubicBezTo>
                    <a:pt x="382270" y="842645"/>
                    <a:pt x="1224915" y="0"/>
                    <a:pt x="2264283" y="0"/>
                  </a:cubicBezTo>
                  <a:lnTo>
                    <a:pt x="5013833" y="0"/>
                  </a:lnTo>
                  <a:cubicBezTo>
                    <a:pt x="5781802" y="0"/>
                    <a:pt x="6404229" y="622427"/>
                    <a:pt x="6404229" y="1390396"/>
                  </a:cubicBezTo>
                  <a:close/>
                </a:path>
              </a:pathLst>
            </a:custGeom>
            <a:solidFill>
              <a:srgbClr val="F84E4E"/>
            </a:solidFill>
          </p:spPr>
        </p:sp>
      </p:grpSp>
      <p:grpSp>
        <p:nvGrpSpPr>
          <p:cNvPr name="Group 29" id="29"/>
          <p:cNvGrpSpPr/>
          <p:nvPr/>
        </p:nvGrpSpPr>
        <p:grpSpPr>
          <a:xfrm rot="0">
            <a:off x="12596375" y="6114522"/>
            <a:ext cx="2167136" cy="917348"/>
            <a:chOff x="0" y="0"/>
            <a:chExt cx="6350000" cy="2687955"/>
          </a:xfrm>
        </p:grpSpPr>
        <p:sp>
          <p:nvSpPr>
            <p:cNvPr name="Freeform 30" id="30"/>
            <p:cNvSpPr/>
            <p:nvPr/>
          </p:nvSpPr>
          <p:spPr>
            <a:xfrm>
              <a:off x="0" y="0"/>
              <a:ext cx="6350000" cy="2687828"/>
            </a:xfrm>
            <a:custGeom>
              <a:avLst/>
              <a:gdLst/>
              <a:ahLst/>
              <a:cxnLst/>
              <a:rect r="r" b="b" t="t" l="l"/>
              <a:pathLst>
                <a:path h="2687828" w="6350000">
                  <a:moveTo>
                    <a:pt x="6350000" y="1343914"/>
                  </a:moveTo>
                  <a:lnTo>
                    <a:pt x="6350000" y="1343914"/>
                  </a:lnTo>
                  <a:cubicBezTo>
                    <a:pt x="6350000" y="2086229"/>
                    <a:pt x="5748274" y="2687828"/>
                    <a:pt x="5006086" y="2687828"/>
                  </a:cubicBezTo>
                  <a:lnTo>
                    <a:pt x="528955" y="2687828"/>
                  </a:lnTo>
                  <a:lnTo>
                    <a:pt x="528955" y="2687828"/>
                  </a:lnTo>
                  <a:lnTo>
                    <a:pt x="0" y="2687828"/>
                  </a:lnTo>
                  <a:lnTo>
                    <a:pt x="528955" y="2129917"/>
                  </a:lnTo>
                  <a:lnTo>
                    <a:pt x="528955" y="1819148"/>
                  </a:lnTo>
                  <a:cubicBezTo>
                    <a:pt x="528955" y="814451"/>
                    <a:pt x="1343533" y="0"/>
                    <a:pt x="2348230" y="0"/>
                  </a:cubicBezTo>
                  <a:lnTo>
                    <a:pt x="5006086" y="0"/>
                  </a:lnTo>
                  <a:cubicBezTo>
                    <a:pt x="5748274" y="0"/>
                    <a:pt x="6350000" y="601726"/>
                    <a:pt x="6350000" y="1343914"/>
                  </a:cubicBezTo>
                  <a:close/>
                </a:path>
              </a:pathLst>
            </a:custGeom>
            <a:solidFill>
              <a:srgbClr val="125982"/>
            </a:solidFill>
          </p:spPr>
        </p:sp>
      </p:grpSp>
      <p:grpSp>
        <p:nvGrpSpPr>
          <p:cNvPr name="Group 31" id="31"/>
          <p:cNvGrpSpPr/>
          <p:nvPr/>
        </p:nvGrpSpPr>
        <p:grpSpPr>
          <a:xfrm rot="0">
            <a:off x="15578193" y="5894437"/>
            <a:ext cx="903021" cy="1357519"/>
            <a:chOff x="0" y="0"/>
            <a:chExt cx="4224020" cy="6350000"/>
          </a:xfrm>
        </p:grpSpPr>
        <p:sp>
          <p:nvSpPr>
            <p:cNvPr name="Freeform 32" id="32"/>
            <p:cNvSpPr/>
            <p:nvPr/>
          </p:nvSpPr>
          <p:spPr>
            <a:xfrm>
              <a:off x="0" y="0"/>
              <a:ext cx="4224020" cy="6350000"/>
            </a:xfrm>
            <a:custGeom>
              <a:avLst/>
              <a:gdLst/>
              <a:ahLst/>
              <a:cxnLst/>
              <a:rect r="r" b="b" t="t" l="l"/>
              <a:pathLst>
                <a:path h="6350000" w="4224020">
                  <a:moveTo>
                    <a:pt x="4224020" y="6350000"/>
                  </a:moveTo>
                  <a:lnTo>
                    <a:pt x="2441575" y="6350000"/>
                  </a:lnTo>
                  <a:cubicBezTo>
                    <a:pt x="1093089" y="6350000"/>
                    <a:pt x="0" y="5256911"/>
                    <a:pt x="0" y="3908425"/>
                  </a:cubicBezTo>
                  <a:lnTo>
                    <a:pt x="0" y="0"/>
                  </a:lnTo>
                  <a:lnTo>
                    <a:pt x="1782445" y="0"/>
                  </a:lnTo>
                  <a:cubicBezTo>
                    <a:pt x="3130931" y="0"/>
                    <a:pt x="4224020" y="1093089"/>
                    <a:pt x="4224020" y="2441575"/>
                  </a:cubicBezTo>
                  <a:lnTo>
                    <a:pt x="4224020" y="6350000"/>
                  </a:lnTo>
                  <a:close/>
                </a:path>
              </a:pathLst>
            </a:custGeom>
            <a:solidFill>
              <a:srgbClr val="F1C34D"/>
            </a:solidFill>
          </p:spPr>
        </p:sp>
      </p:grpSp>
      <p:pic>
        <p:nvPicPr>
          <p:cNvPr name="Picture 33" id="33"/>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5129432" y="7808953"/>
            <a:ext cx="1259366" cy="1259366"/>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35" r="0" b="7735"/>
          <a:stretch>
            <a:fillRect/>
          </a:stretch>
        </p:blipFill>
        <p:spPr>
          <a:xfrm>
            <a:off x="0" y="0"/>
            <a:ext cx="18288000" cy="10287000"/>
          </a:xfrm>
          <a:prstGeom prst="rect">
            <a:avLst/>
          </a:prstGeom>
        </p:spPr>
      </p:pic>
      <p:grpSp>
        <p:nvGrpSpPr>
          <p:cNvPr name="Group 3" id="3"/>
          <p:cNvGrpSpPr/>
          <p:nvPr/>
        </p:nvGrpSpPr>
        <p:grpSpPr>
          <a:xfrm rot="0">
            <a:off x="5040207" y="1028700"/>
            <a:ext cx="7158798" cy="6694869"/>
            <a:chOff x="0" y="0"/>
            <a:chExt cx="9545063" cy="8926491"/>
          </a:xfrm>
        </p:grpSpPr>
        <p:sp>
          <p:nvSpPr>
            <p:cNvPr name="TextBox 4" id="4"/>
            <p:cNvSpPr txBox="true"/>
            <p:nvPr/>
          </p:nvSpPr>
          <p:spPr>
            <a:xfrm rot="0">
              <a:off x="0" y="-285750"/>
              <a:ext cx="9545063" cy="3202833"/>
            </a:xfrm>
            <a:prstGeom prst="rect">
              <a:avLst/>
            </a:prstGeom>
          </p:spPr>
          <p:txBody>
            <a:bodyPr anchor="t" rtlCol="false" tIns="0" lIns="0" bIns="0" rIns="0">
              <a:spAutoFit/>
            </a:bodyPr>
            <a:lstStyle/>
            <a:p>
              <a:pPr algn="ctr">
                <a:lnSpc>
                  <a:spcPts val="20111"/>
                </a:lnSpc>
                <a:spcBef>
                  <a:spcPct val="0"/>
                </a:spcBef>
              </a:pPr>
              <a:r>
                <a:rPr lang="en-US" sz="14365">
                  <a:solidFill>
                    <a:srgbClr val="F84E4E"/>
                  </a:solidFill>
                  <a:latin typeface="Colo Pro"/>
                </a:rPr>
                <a:t>TEAM</a:t>
              </a:r>
            </a:p>
          </p:txBody>
        </p:sp>
        <p:sp>
          <p:nvSpPr>
            <p:cNvPr name="TextBox 5" id="5"/>
            <p:cNvSpPr txBox="true"/>
            <p:nvPr/>
          </p:nvSpPr>
          <p:spPr>
            <a:xfrm rot="0">
              <a:off x="0" y="2453654"/>
              <a:ext cx="9545063" cy="2215159"/>
            </a:xfrm>
            <a:prstGeom prst="rect">
              <a:avLst/>
            </a:prstGeom>
          </p:spPr>
          <p:txBody>
            <a:bodyPr anchor="t" rtlCol="false" tIns="0" lIns="0" bIns="0" rIns="0">
              <a:spAutoFit/>
            </a:bodyPr>
            <a:lstStyle/>
            <a:p>
              <a:pPr algn="ctr">
                <a:lnSpc>
                  <a:spcPts val="13953"/>
                </a:lnSpc>
                <a:spcBef>
                  <a:spcPct val="0"/>
                </a:spcBef>
              </a:pPr>
            </a:p>
          </p:txBody>
        </p:sp>
        <p:sp>
          <p:nvSpPr>
            <p:cNvPr name="TextBox 6" id="6"/>
            <p:cNvSpPr txBox="true"/>
            <p:nvPr/>
          </p:nvSpPr>
          <p:spPr>
            <a:xfrm rot="0">
              <a:off x="0" y="4934404"/>
              <a:ext cx="9545063" cy="3992087"/>
            </a:xfrm>
            <a:prstGeom prst="rect">
              <a:avLst/>
            </a:prstGeom>
          </p:spPr>
          <p:txBody>
            <a:bodyPr anchor="t" rtlCol="false" tIns="0" lIns="0" bIns="0" rIns="0">
              <a:spAutoFit/>
            </a:bodyPr>
            <a:lstStyle/>
            <a:p>
              <a:pPr algn="ctr">
                <a:lnSpc>
                  <a:spcPts val="25010"/>
                </a:lnSpc>
                <a:spcBef>
                  <a:spcPct val="0"/>
                </a:spcBef>
              </a:pPr>
            </a:p>
          </p:txBody>
        </p:sp>
      </p:grpSp>
      <p:sp>
        <p:nvSpPr>
          <p:cNvPr name="TextBox 7" id="7"/>
          <p:cNvSpPr txBox="true"/>
          <p:nvPr/>
        </p:nvSpPr>
        <p:spPr>
          <a:xfrm rot="0">
            <a:off x="359464" y="8183898"/>
            <a:ext cx="12157463" cy="2103102"/>
          </a:xfrm>
          <a:prstGeom prst="rect">
            <a:avLst/>
          </a:prstGeom>
        </p:spPr>
        <p:txBody>
          <a:bodyPr anchor="t" rtlCol="false" tIns="0" lIns="0" bIns="0" rIns="0">
            <a:spAutoFit/>
          </a:bodyPr>
          <a:lstStyle/>
          <a:p>
            <a:pPr algn="ctr">
              <a:lnSpc>
                <a:spcPts val="14729"/>
              </a:lnSpc>
              <a:spcBef>
                <a:spcPct val="0"/>
              </a:spcBef>
            </a:pPr>
            <a:r>
              <a:rPr lang="en-US" sz="18411">
                <a:solidFill>
                  <a:srgbClr val="FFDF2B"/>
                </a:solidFill>
                <a:latin typeface="Moontime"/>
              </a:rPr>
              <a:t>Gayatri Vadaparty</a:t>
            </a:r>
          </a:p>
        </p:txBody>
      </p:sp>
      <p:sp>
        <p:nvSpPr>
          <p:cNvPr name="TextBox 8" id="8"/>
          <p:cNvSpPr txBox="true"/>
          <p:nvPr/>
        </p:nvSpPr>
        <p:spPr>
          <a:xfrm rot="0">
            <a:off x="755296" y="5838825"/>
            <a:ext cx="13451048" cy="2103102"/>
          </a:xfrm>
          <a:prstGeom prst="rect">
            <a:avLst/>
          </a:prstGeom>
        </p:spPr>
        <p:txBody>
          <a:bodyPr anchor="t" rtlCol="false" tIns="0" lIns="0" bIns="0" rIns="0">
            <a:spAutoFit/>
          </a:bodyPr>
          <a:lstStyle/>
          <a:p>
            <a:pPr algn="ctr">
              <a:lnSpc>
                <a:spcPts val="14729"/>
              </a:lnSpc>
              <a:spcBef>
                <a:spcPct val="0"/>
              </a:spcBef>
            </a:pPr>
            <a:r>
              <a:rPr lang="en-US" sz="18411">
                <a:solidFill>
                  <a:srgbClr val="FFDF2B"/>
                </a:solidFill>
                <a:latin typeface="Moontime"/>
              </a:rPr>
              <a:t>Kamalakar Satapathi</a:t>
            </a:r>
          </a:p>
        </p:txBody>
      </p:sp>
      <p:sp>
        <p:nvSpPr>
          <p:cNvPr name="TextBox 9" id="9"/>
          <p:cNvSpPr txBox="true"/>
          <p:nvPr/>
        </p:nvSpPr>
        <p:spPr>
          <a:xfrm rot="0">
            <a:off x="-191535" y="3857043"/>
            <a:ext cx="10463484" cy="2103102"/>
          </a:xfrm>
          <a:prstGeom prst="rect">
            <a:avLst/>
          </a:prstGeom>
        </p:spPr>
        <p:txBody>
          <a:bodyPr anchor="t" rtlCol="false" tIns="0" lIns="0" bIns="0" rIns="0">
            <a:spAutoFit/>
          </a:bodyPr>
          <a:lstStyle/>
          <a:p>
            <a:pPr algn="ctr">
              <a:lnSpc>
                <a:spcPts val="14729"/>
              </a:lnSpc>
              <a:spcBef>
                <a:spcPct val="0"/>
              </a:spcBef>
            </a:pPr>
            <a:r>
              <a:rPr lang="en-US" sz="18411">
                <a:solidFill>
                  <a:srgbClr val="FFDF2B"/>
                </a:solidFill>
                <a:latin typeface="Moontime"/>
              </a:rPr>
              <a:t>Srinadh Vura</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2090032">
            <a:off x="1286319" y="3102877"/>
            <a:ext cx="3052048" cy="305204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C34D"/>
            </a:solidFill>
          </p:spPr>
        </p:sp>
      </p:grpSp>
      <p:grpSp>
        <p:nvGrpSpPr>
          <p:cNvPr name="Group 4" id="4"/>
          <p:cNvGrpSpPr/>
          <p:nvPr/>
        </p:nvGrpSpPr>
        <p:grpSpPr>
          <a:xfrm rot="0">
            <a:off x="1028683" y="8047177"/>
            <a:ext cx="1211123" cy="1211123"/>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7A26F"/>
            </a:solidFill>
          </p:spPr>
        </p:sp>
      </p:grpSp>
      <p:grpSp>
        <p:nvGrpSpPr>
          <p:cNvPr name="Group 6" id="6"/>
          <p:cNvGrpSpPr/>
          <p:nvPr/>
        </p:nvGrpSpPr>
        <p:grpSpPr>
          <a:xfrm rot="0">
            <a:off x="2239806" y="8047177"/>
            <a:ext cx="1211123" cy="1211123"/>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7A26F"/>
            </a:solidFill>
          </p:spPr>
        </p:sp>
      </p:grpSp>
      <p:grpSp>
        <p:nvGrpSpPr>
          <p:cNvPr name="Group 8" id="8"/>
          <p:cNvGrpSpPr/>
          <p:nvPr/>
        </p:nvGrpSpPr>
        <p:grpSpPr>
          <a:xfrm rot="0">
            <a:off x="1634245" y="7015681"/>
            <a:ext cx="1211123" cy="1211123"/>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7A26F"/>
            </a:solidFill>
          </p:spPr>
        </p:sp>
      </p:grpSp>
      <p:grpSp>
        <p:nvGrpSpPr>
          <p:cNvPr name="Group 10" id="10"/>
          <p:cNvGrpSpPr/>
          <p:nvPr/>
        </p:nvGrpSpPr>
        <p:grpSpPr>
          <a:xfrm rot="-2090032">
            <a:off x="3029646" y="5608034"/>
            <a:ext cx="3052048" cy="3052048"/>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B1B8"/>
            </a:solidFill>
          </p:spPr>
        </p:sp>
      </p:grpSp>
      <p:sp>
        <p:nvSpPr>
          <p:cNvPr name="TextBox 12" id="12"/>
          <p:cNvSpPr txBox="true"/>
          <p:nvPr/>
        </p:nvSpPr>
        <p:spPr>
          <a:xfrm rot="0">
            <a:off x="8851475" y="1853430"/>
            <a:ext cx="8632473" cy="7735442"/>
          </a:xfrm>
          <a:prstGeom prst="rect">
            <a:avLst/>
          </a:prstGeom>
        </p:spPr>
        <p:txBody>
          <a:bodyPr anchor="t" rtlCol="false" tIns="0" lIns="0" bIns="0" rIns="0">
            <a:spAutoFit/>
          </a:bodyPr>
          <a:lstStyle/>
          <a:p>
            <a:pPr marL="684808" indent="-342404" lvl="1">
              <a:lnSpc>
                <a:spcPts val="4123"/>
              </a:lnSpc>
              <a:buFont typeface="Arial"/>
              <a:buChar char="•"/>
            </a:pPr>
            <a:r>
              <a:rPr lang="en-US" sz="3171">
                <a:solidFill>
                  <a:srgbClr val="EDEDED"/>
                </a:solidFill>
                <a:latin typeface="Aileron Regular"/>
              </a:rPr>
              <a:t>G</a:t>
            </a:r>
            <a:r>
              <a:rPr lang="en-US" sz="3171">
                <a:solidFill>
                  <a:srgbClr val="EDEDED"/>
                </a:solidFill>
                <a:latin typeface="Aileron Regular"/>
              </a:rPr>
              <a:t>ases that trap heat in the atmosphere are called </a:t>
            </a:r>
            <a:r>
              <a:rPr lang="en-US" sz="3171">
                <a:solidFill>
                  <a:srgbClr val="EDEDED"/>
                </a:solidFill>
                <a:latin typeface="Aileron Regular Italics"/>
              </a:rPr>
              <a:t>greenhouse gases</a:t>
            </a:r>
            <a:r>
              <a:rPr lang="en-US" sz="3171">
                <a:solidFill>
                  <a:srgbClr val="EDEDED"/>
                </a:solidFill>
                <a:latin typeface="Aileron Regular"/>
              </a:rPr>
              <a:t>. </a:t>
            </a:r>
          </a:p>
          <a:p>
            <a:pPr marL="684808" indent="-342404" lvl="1">
              <a:lnSpc>
                <a:spcPts val="4123"/>
              </a:lnSpc>
              <a:buFont typeface="Arial"/>
              <a:buChar char="•"/>
            </a:pPr>
            <a:r>
              <a:rPr lang="en-US" sz="3171">
                <a:solidFill>
                  <a:srgbClr val="EDEDED"/>
                </a:solidFill>
                <a:latin typeface="Aileron Regular"/>
              </a:rPr>
              <a:t>Carbon dioxide, methane, nitrous oxide, fluorinated gases, etc. are some of the green house gases. These gases causes the climate change, increases the surface temperatures and leads to global warming.</a:t>
            </a:r>
          </a:p>
          <a:p>
            <a:pPr marL="684808" indent="-342404" lvl="1">
              <a:lnSpc>
                <a:spcPts val="4123"/>
              </a:lnSpc>
              <a:buFont typeface="Arial"/>
              <a:buChar char="•"/>
            </a:pPr>
            <a:r>
              <a:rPr lang="en-US" sz="3171">
                <a:solidFill>
                  <a:srgbClr val="EDEDED"/>
                </a:solidFill>
                <a:latin typeface="Aileron Regular"/>
              </a:rPr>
              <a:t>Carbon dioxide is the primary green house gas emitted and accounted for </a:t>
            </a:r>
            <a:r>
              <a:rPr lang="en-US" sz="3171">
                <a:solidFill>
                  <a:srgbClr val="EDEDED"/>
                </a:solidFill>
                <a:latin typeface="Aileron Regular Bold"/>
              </a:rPr>
              <a:t>79% </a:t>
            </a:r>
            <a:r>
              <a:rPr lang="en-US" sz="3171">
                <a:solidFill>
                  <a:srgbClr val="EDEDED"/>
                </a:solidFill>
                <a:latin typeface="Aileron Regular"/>
              </a:rPr>
              <a:t>of all green house gases. It enters into the atmosphere through burning fossil fuels (like coal, natural gas and oil), trees, solid wastes and other biological materials.</a:t>
            </a:r>
          </a:p>
          <a:p>
            <a:pPr marL="684808" indent="-342404" lvl="1">
              <a:lnSpc>
                <a:spcPts val="4123"/>
              </a:lnSpc>
              <a:buFont typeface="Arial"/>
              <a:buChar char="•"/>
            </a:pPr>
            <a:r>
              <a:rPr lang="en-US" sz="3171">
                <a:solidFill>
                  <a:srgbClr val="EDEDED"/>
                </a:solidFill>
                <a:latin typeface="Aileron Regular"/>
              </a:rPr>
              <a:t>Deforestation accounts for about </a:t>
            </a:r>
            <a:r>
              <a:rPr lang="en-US" sz="3171">
                <a:solidFill>
                  <a:srgbClr val="EDEDED"/>
                </a:solidFill>
                <a:latin typeface="Aileron Regular Bold"/>
              </a:rPr>
              <a:t>20% </a:t>
            </a:r>
            <a:r>
              <a:rPr lang="en-US" sz="3171">
                <a:solidFill>
                  <a:srgbClr val="EDEDED"/>
                </a:solidFill>
                <a:latin typeface="Aileron Regular"/>
              </a:rPr>
              <a:t>of the CO2  increase from human activities.</a:t>
            </a:r>
          </a:p>
        </p:txBody>
      </p:sp>
      <p:sp>
        <p:nvSpPr>
          <p:cNvPr name="TextBox 13" id="13"/>
          <p:cNvSpPr txBox="true"/>
          <p:nvPr/>
        </p:nvSpPr>
        <p:spPr>
          <a:xfrm rot="0">
            <a:off x="1028700" y="1066800"/>
            <a:ext cx="7632275" cy="1296550"/>
          </a:xfrm>
          <a:prstGeom prst="rect">
            <a:avLst/>
          </a:prstGeom>
        </p:spPr>
        <p:txBody>
          <a:bodyPr anchor="t" rtlCol="false" tIns="0" lIns="0" bIns="0" rIns="0">
            <a:spAutoFit/>
          </a:bodyPr>
          <a:lstStyle/>
          <a:p>
            <a:pPr>
              <a:lnSpc>
                <a:spcPts val="5049"/>
              </a:lnSpc>
            </a:pPr>
            <a:r>
              <a:rPr lang="en-US" sz="4590">
                <a:solidFill>
                  <a:srgbClr val="EDEDED"/>
                </a:solidFill>
                <a:latin typeface="Aileron Regular"/>
              </a:rPr>
              <a:t>CO2 EMISSION</a:t>
            </a:r>
          </a:p>
          <a:p>
            <a:pPr>
              <a:lnSpc>
                <a:spcPts val="5049"/>
              </a:lnSpc>
            </a:pPr>
            <a:r>
              <a:rPr lang="en-US" sz="4590">
                <a:solidFill>
                  <a:srgbClr val="EDEDED"/>
                </a:solidFill>
                <a:latin typeface="Aileron Regular"/>
              </a:rPr>
              <a:t>AN ENVIRONMENTAL ISSUE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3928391" y="0"/>
            <a:ext cx="10287000" cy="10287000"/>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4E4E"/>
            </a:solidFill>
          </p:spPr>
        </p:sp>
      </p:grpSp>
      <p:grpSp>
        <p:nvGrpSpPr>
          <p:cNvPr name="Group 4" id="4"/>
          <p:cNvGrpSpPr/>
          <p:nvPr/>
        </p:nvGrpSpPr>
        <p:grpSpPr>
          <a:xfrm rot="0">
            <a:off x="-4301209" y="2057400"/>
            <a:ext cx="8229600" cy="8229600"/>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67A26F"/>
            </a:solidFill>
          </p:spPr>
        </p:sp>
      </p:grpSp>
      <p:grpSp>
        <p:nvGrpSpPr>
          <p:cNvPr name="Group 6" id="6"/>
          <p:cNvGrpSpPr>
            <a:grpSpLocks noChangeAspect="true"/>
          </p:cNvGrpSpPr>
          <p:nvPr/>
        </p:nvGrpSpPr>
        <p:grpSpPr>
          <a:xfrm rot="0">
            <a:off x="12060124" y="2057400"/>
            <a:ext cx="9503002" cy="8229600"/>
            <a:chOff x="0" y="0"/>
            <a:chExt cx="6350000" cy="5499100"/>
          </a:xfrm>
        </p:grpSpPr>
        <p:sp>
          <p:nvSpPr>
            <p:cNvPr name="Freeform 7" id="7"/>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F84E4E"/>
            </a:solidFill>
          </p:spPr>
        </p:sp>
      </p:grpSp>
      <p:grpSp>
        <p:nvGrpSpPr>
          <p:cNvPr name="Group 8" id="8"/>
          <p:cNvGrpSpPr>
            <a:grpSpLocks noChangeAspect="true"/>
          </p:cNvGrpSpPr>
          <p:nvPr/>
        </p:nvGrpSpPr>
        <p:grpSpPr>
          <a:xfrm rot="0">
            <a:off x="3928391" y="0"/>
            <a:ext cx="10287000" cy="10286959"/>
            <a:chOff x="0" y="0"/>
            <a:chExt cx="6350000" cy="6349975"/>
          </a:xfrm>
        </p:grpSpPr>
        <p:sp>
          <p:nvSpPr>
            <p:cNvPr name="Freeform 9" id="9"/>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0573" r="-20573" t="0"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05300" y="847517"/>
            <a:ext cx="5458153" cy="5458131"/>
            <a:chOff x="0" y="0"/>
            <a:chExt cx="6350000" cy="6349975"/>
          </a:xfrm>
        </p:grpSpPr>
        <p:sp>
          <p:nvSpPr>
            <p:cNvPr name="Freeform 3" id="3"/>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16376" r="-16376" t="0" b="0"/>
              </a:stretch>
            </a:blipFill>
          </p:spPr>
        </p:sp>
      </p:grpSp>
      <p:grpSp>
        <p:nvGrpSpPr>
          <p:cNvPr name="Group 4" id="4"/>
          <p:cNvGrpSpPr/>
          <p:nvPr/>
        </p:nvGrpSpPr>
        <p:grpSpPr>
          <a:xfrm rot="5400000">
            <a:off x="3799978" y="4530197"/>
            <a:ext cx="1181682" cy="5371038"/>
            <a:chOff x="0" y="0"/>
            <a:chExt cx="583940" cy="2654153"/>
          </a:xfrm>
        </p:grpSpPr>
        <p:sp>
          <p:nvSpPr>
            <p:cNvPr name="Freeform 5" id="5"/>
            <p:cNvSpPr/>
            <p:nvPr/>
          </p:nvSpPr>
          <p:spPr>
            <a:xfrm>
              <a:off x="0" y="0"/>
              <a:ext cx="583940" cy="2654153"/>
            </a:xfrm>
            <a:custGeom>
              <a:avLst/>
              <a:gdLst/>
              <a:ahLst/>
              <a:cxnLst/>
              <a:rect r="r" b="b" t="t" l="l"/>
              <a:pathLst>
                <a:path h="2654153" w="583940">
                  <a:moveTo>
                    <a:pt x="0" y="0"/>
                  </a:moveTo>
                  <a:lnTo>
                    <a:pt x="583940" y="0"/>
                  </a:lnTo>
                  <a:lnTo>
                    <a:pt x="583940" y="2654153"/>
                  </a:lnTo>
                  <a:lnTo>
                    <a:pt x="0" y="2654153"/>
                  </a:lnTo>
                  <a:close/>
                </a:path>
              </a:pathLst>
            </a:custGeom>
            <a:solidFill>
              <a:srgbClr val="FFB1B8"/>
            </a:solidFill>
          </p:spPr>
        </p:sp>
      </p:grpSp>
      <p:grpSp>
        <p:nvGrpSpPr>
          <p:cNvPr name="Group 6" id="6"/>
          <p:cNvGrpSpPr/>
          <p:nvPr/>
        </p:nvGrpSpPr>
        <p:grpSpPr>
          <a:xfrm rot="5400000">
            <a:off x="3697209" y="5613939"/>
            <a:ext cx="1236933" cy="5622169"/>
            <a:chOff x="0" y="0"/>
            <a:chExt cx="583940" cy="2654153"/>
          </a:xfrm>
        </p:grpSpPr>
        <p:sp>
          <p:nvSpPr>
            <p:cNvPr name="Freeform 7" id="7"/>
            <p:cNvSpPr/>
            <p:nvPr/>
          </p:nvSpPr>
          <p:spPr>
            <a:xfrm>
              <a:off x="0" y="0"/>
              <a:ext cx="583940" cy="2654153"/>
            </a:xfrm>
            <a:custGeom>
              <a:avLst/>
              <a:gdLst/>
              <a:ahLst/>
              <a:cxnLst/>
              <a:rect r="r" b="b" t="t" l="l"/>
              <a:pathLst>
                <a:path h="2654153" w="583940">
                  <a:moveTo>
                    <a:pt x="0" y="0"/>
                  </a:moveTo>
                  <a:lnTo>
                    <a:pt x="583940" y="0"/>
                  </a:lnTo>
                  <a:lnTo>
                    <a:pt x="583940" y="2654153"/>
                  </a:lnTo>
                  <a:lnTo>
                    <a:pt x="0" y="2654153"/>
                  </a:lnTo>
                  <a:close/>
                </a:path>
              </a:pathLst>
            </a:custGeom>
            <a:solidFill>
              <a:srgbClr val="67A26F"/>
            </a:solidFill>
          </p:spPr>
        </p:sp>
      </p:grpSp>
      <p:sp>
        <p:nvSpPr>
          <p:cNvPr name="TextBox 8" id="8"/>
          <p:cNvSpPr txBox="true"/>
          <p:nvPr/>
        </p:nvSpPr>
        <p:spPr>
          <a:xfrm rot="0">
            <a:off x="8509094" y="1326148"/>
            <a:ext cx="9224698" cy="8353487"/>
          </a:xfrm>
          <a:prstGeom prst="rect">
            <a:avLst/>
          </a:prstGeom>
        </p:spPr>
        <p:txBody>
          <a:bodyPr anchor="t" rtlCol="false" tIns="0" lIns="0" bIns="0" rIns="0">
            <a:spAutoFit/>
          </a:bodyPr>
          <a:lstStyle/>
          <a:p>
            <a:pPr marL="615428" indent="-307714" lvl="1">
              <a:lnSpc>
                <a:spcPts val="3705"/>
              </a:lnSpc>
              <a:buFont typeface="Arial"/>
              <a:buChar char="•"/>
            </a:pPr>
            <a:r>
              <a:rPr lang="en-US" sz="2850">
                <a:solidFill>
                  <a:srgbClr val="EDEDED"/>
                </a:solidFill>
                <a:latin typeface="Aileron Regular"/>
              </a:rPr>
              <a:t>Our personal vehicles are the major cause of </a:t>
            </a:r>
            <a:r>
              <a:rPr lang="en-US" sz="2850">
                <a:solidFill>
                  <a:srgbClr val="EDEDED"/>
                </a:solidFill>
                <a:latin typeface="Aileron Regular Italics"/>
              </a:rPr>
              <a:t>carbon emission</a:t>
            </a:r>
            <a:r>
              <a:rPr lang="en-US" sz="2850">
                <a:solidFill>
                  <a:srgbClr val="EDEDED"/>
                </a:solidFill>
                <a:latin typeface="Aileron Regular"/>
              </a:rPr>
              <a:t>.</a:t>
            </a:r>
          </a:p>
          <a:p>
            <a:pPr marL="615428" indent="-307714" lvl="1">
              <a:lnSpc>
                <a:spcPts val="3705"/>
              </a:lnSpc>
              <a:buFont typeface="Arial"/>
              <a:buChar char="•"/>
            </a:pPr>
            <a:r>
              <a:rPr lang="en-US" sz="2850">
                <a:solidFill>
                  <a:srgbClr val="EDEDED"/>
                </a:solidFill>
                <a:latin typeface="Aileron Regular"/>
              </a:rPr>
              <a:t>There are over </a:t>
            </a:r>
            <a:r>
              <a:rPr lang="en-US" sz="2850">
                <a:solidFill>
                  <a:srgbClr val="EDEDED"/>
                </a:solidFill>
                <a:latin typeface="Aileron Regular Bold"/>
              </a:rPr>
              <a:t>600</a:t>
            </a:r>
            <a:r>
              <a:rPr lang="en-US" sz="2850">
                <a:solidFill>
                  <a:srgbClr val="EDEDED"/>
                </a:solidFill>
                <a:latin typeface="Aileron Regular"/>
              </a:rPr>
              <a:t> million motor vehicles in the world today.</a:t>
            </a:r>
          </a:p>
          <a:p>
            <a:pPr marL="615428" indent="-307714" lvl="1">
              <a:lnSpc>
                <a:spcPts val="3705"/>
              </a:lnSpc>
              <a:buFont typeface="Arial"/>
              <a:buChar char="•"/>
            </a:pPr>
            <a:r>
              <a:rPr lang="en-US" sz="2850">
                <a:solidFill>
                  <a:srgbClr val="EDEDED"/>
                </a:solidFill>
                <a:latin typeface="Aileron Regular"/>
              </a:rPr>
              <a:t>Burning one gallon of gasoline generates </a:t>
            </a:r>
            <a:r>
              <a:rPr lang="en-US" sz="2850">
                <a:solidFill>
                  <a:srgbClr val="EDEDED"/>
                </a:solidFill>
                <a:latin typeface="Aileron Regular Bold"/>
              </a:rPr>
              <a:t>22</a:t>
            </a:r>
            <a:r>
              <a:rPr lang="en-US" sz="2850">
                <a:solidFill>
                  <a:srgbClr val="EDEDED"/>
                </a:solidFill>
                <a:latin typeface="Aileron Regular"/>
              </a:rPr>
              <a:t> pounds of Carbon Dioxide. When gasoline is burned, the carbon in it is combined with the atmospheric oxygen to form Carbon dioxide.</a:t>
            </a:r>
          </a:p>
          <a:p>
            <a:pPr marL="615428" indent="-307714" lvl="1">
              <a:lnSpc>
                <a:spcPts val="3705"/>
              </a:lnSpc>
              <a:buFont typeface="Arial"/>
              <a:buChar char="•"/>
            </a:pPr>
            <a:r>
              <a:rPr lang="en-US" sz="2850">
                <a:solidFill>
                  <a:srgbClr val="EDEDED"/>
                </a:solidFill>
                <a:latin typeface="Aileron Regular"/>
              </a:rPr>
              <a:t>If present trend continues, the number of cars on Earth will be doubled in next 30 years.</a:t>
            </a:r>
          </a:p>
          <a:p>
            <a:pPr marL="615428" indent="-307714" lvl="1">
              <a:lnSpc>
                <a:spcPts val="3705"/>
              </a:lnSpc>
              <a:buFont typeface="Arial"/>
              <a:buChar char="•"/>
            </a:pPr>
            <a:r>
              <a:rPr lang="en-US" sz="2850">
                <a:solidFill>
                  <a:srgbClr val="EDEDED"/>
                </a:solidFill>
                <a:latin typeface="Aileron Regular"/>
              </a:rPr>
              <a:t>This increases the amount of CO2 in the atmosphere, which results in increase of surface temperatures of the Earth, which in turn leads to melting of polar ice caps, which effects the habitat of polar animals.</a:t>
            </a:r>
          </a:p>
          <a:p>
            <a:pPr marL="615428" indent="-307714" lvl="1">
              <a:lnSpc>
                <a:spcPts val="3705"/>
              </a:lnSpc>
              <a:buFont typeface="Arial"/>
              <a:buChar char="•"/>
            </a:pPr>
            <a:r>
              <a:rPr lang="en-US" sz="2850">
                <a:solidFill>
                  <a:srgbClr val="EDEDED"/>
                </a:solidFill>
                <a:latin typeface="Aileron Regular"/>
              </a:rPr>
              <a:t>Melting of ice caps increases the mean sea level, which can lead to submerging of many coastal areas in the world.</a:t>
            </a:r>
          </a:p>
          <a:p>
            <a:pPr>
              <a:lnSpc>
                <a:spcPts val="3705"/>
              </a:lnSpc>
            </a:pPr>
          </a:p>
        </p:txBody>
      </p:sp>
      <p:sp>
        <p:nvSpPr>
          <p:cNvPr name="TextBox 9" id="9"/>
          <p:cNvSpPr txBox="true"/>
          <p:nvPr/>
        </p:nvSpPr>
        <p:spPr>
          <a:xfrm rot="0">
            <a:off x="2094667" y="6849588"/>
            <a:ext cx="4679419" cy="1713076"/>
          </a:xfrm>
          <a:prstGeom prst="rect">
            <a:avLst/>
          </a:prstGeom>
        </p:spPr>
        <p:txBody>
          <a:bodyPr anchor="t" rtlCol="false" tIns="0" lIns="0" bIns="0" rIns="0">
            <a:spAutoFit/>
          </a:bodyPr>
          <a:lstStyle/>
          <a:p>
            <a:pPr algn="ctr">
              <a:lnSpc>
                <a:spcPts val="6850"/>
              </a:lnSpc>
            </a:pPr>
            <a:r>
              <a:rPr lang="en-US" sz="5074">
                <a:solidFill>
                  <a:srgbClr val="292929"/>
                </a:solidFill>
                <a:latin typeface="Quintessential"/>
              </a:rPr>
              <a:t>Co2 emission from Vehicles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3205264" y="0"/>
            <a:ext cx="11877472" cy="10287000"/>
            <a:chOff x="0" y="0"/>
            <a:chExt cx="6202680" cy="5372100"/>
          </a:xfrm>
        </p:grpSpPr>
        <p:sp>
          <p:nvSpPr>
            <p:cNvPr name="Freeform 3" id="3"/>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F1C34D"/>
            </a:solidFill>
          </p:spPr>
        </p:sp>
      </p:grpSp>
      <p:grpSp>
        <p:nvGrpSpPr>
          <p:cNvPr name="Group 4" id="4"/>
          <p:cNvGrpSpPr/>
          <p:nvPr/>
        </p:nvGrpSpPr>
        <p:grpSpPr>
          <a:xfrm rot="0">
            <a:off x="-5024336" y="1028700"/>
            <a:ext cx="8229600" cy="8229600"/>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4E4E"/>
            </a:solidFill>
          </p:spPr>
        </p:sp>
      </p:grpSp>
      <p:sp>
        <p:nvSpPr>
          <p:cNvPr name="TextBox 6" id="6"/>
          <p:cNvSpPr txBox="true"/>
          <p:nvPr/>
        </p:nvSpPr>
        <p:spPr>
          <a:xfrm rot="0">
            <a:off x="5211861" y="1844040"/>
            <a:ext cx="7864279" cy="6694170"/>
          </a:xfrm>
          <a:prstGeom prst="rect">
            <a:avLst/>
          </a:prstGeom>
        </p:spPr>
        <p:txBody>
          <a:bodyPr anchor="t" rtlCol="false" tIns="0" lIns="0" bIns="0" rIns="0">
            <a:spAutoFit/>
          </a:bodyPr>
          <a:lstStyle/>
          <a:p>
            <a:pPr algn="ctr">
              <a:lnSpc>
                <a:spcPts val="10560"/>
              </a:lnSpc>
            </a:pPr>
            <a:r>
              <a:rPr lang="en-US" sz="9600">
                <a:solidFill>
                  <a:srgbClr val="292929"/>
                </a:solidFill>
                <a:latin typeface="Aileron Regular"/>
              </a:rPr>
              <a:t>Can we reduce the carbon emission from vehicles???</a:t>
            </a:r>
          </a:p>
        </p:txBody>
      </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209394" y="1028700"/>
            <a:ext cx="8274735" cy="8229600"/>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646811" y="4269435"/>
            <a:ext cx="8115300" cy="3509045"/>
            <a:chOff x="0" y="0"/>
            <a:chExt cx="10820400" cy="4678727"/>
          </a:xfrm>
        </p:grpSpPr>
        <p:pic>
          <p:nvPicPr>
            <p:cNvPr name="Picture 3" id="3"/>
            <p:cNvPicPr>
              <a:picLocks noChangeAspect="true"/>
            </p:cNvPicPr>
            <p:nvPr/>
          </p:nvPicPr>
          <p:blipFill>
            <a:blip r:embed="rId2"/>
            <a:srcRect l="0" t="13998" r="0" b="13998"/>
            <a:stretch>
              <a:fillRect/>
            </a:stretch>
          </p:blipFill>
          <p:spPr>
            <a:xfrm>
              <a:off x="0" y="0"/>
              <a:ext cx="10820400" cy="4678727"/>
            </a:xfrm>
            <a:prstGeom prst="rect">
              <a:avLst/>
            </a:prstGeom>
          </p:spPr>
        </p:pic>
      </p:grpSp>
      <p:sp>
        <p:nvSpPr>
          <p:cNvPr name="TextBox 4" id="4"/>
          <p:cNvSpPr txBox="true"/>
          <p:nvPr/>
        </p:nvSpPr>
        <p:spPr>
          <a:xfrm rot="0">
            <a:off x="8762111" y="1175248"/>
            <a:ext cx="9209355" cy="7337542"/>
          </a:xfrm>
          <a:prstGeom prst="rect">
            <a:avLst/>
          </a:prstGeom>
        </p:spPr>
        <p:txBody>
          <a:bodyPr anchor="t" rtlCol="false" tIns="0" lIns="0" bIns="0" rIns="0">
            <a:spAutoFit/>
          </a:bodyPr>
          <a:lstStyle/>
          <a:p>
            <a:pPr marL="744939" indent="-372470" lvl="1">
              <a:lnSpc>
                <a:spcPts val="4485"/>
              </a:lnSpc>
              <a:buFont typeface="Arial"/>
              <a:buChar char="•"/>
            </a:pPr>
            <a:r>
              <a:rPr lang="en-US" sz="3450">
                <a:solidFill>
                  <a:srgbClr val="EDEDED"/>
                </a:solidFill>
                <a:latin typeface="Aileron Regular"/>
              </a:rPr>
              <a:t>Yes, we can find a way to reduce the carbon emission from vehicles into the atmosphere by minimizing the use of personal vehicles and preferring public transport.</a:t>
            </a:r>
          </a:p>
          <a:p>
            <a:pPr marL="744939" indent="-372470" lvl="1">
              <a:lnSpc>
                <a:spcPts val="4485"/>
              </a:lnSpc>
              <a:buFont typeface="Arial"/>
              <a:buChar char="•"/>
            </a:pPr>
            <a:r>
              <a:rPr lang="en-US" sz="3450">
                <a:solidFill>
                  <a:srgbClr val="EDEDED"/>
                </a:solidFill>
                <a:latin typeface="Aileron Regular"/>
              </a:rPr>
              <a:t>The increase in carbon dioxide content in the atmosphere, increase the surface temperature which cause polar caps to melt and making it hard for polar animals to survive.</a:t>
            </a:r>
          </a:p>
          <a:p>
            <a:pPr marL="744939" indent="-372470" lvl="1">
              <a:lnSpc>
                <a:spcPts val="4485"/>
              </a:lnSpc>
              <a:buFont typeface="Arial"/>
              <a:buChar char="•"/>
            </a:pPr>
            <a:r>
              <a:rPr lang="en-US" sz="3450">
                <a:solidFill>
                  <a:srgbClr val="EDEDED"/>
                </a:solidFill>
                <a:latin typeface="Aileron Regular"/>
              </a:rPr>
              <a:t>We collected the data from an open source website regarding the four wheeler vehicles which are being  usedin Canada.</a:t>
            </a:r>
          </a:p>
        </p:txBody>
      </p:sp>
      <p:sp>
        <p:nvSpPr>
          <p:cNvPr name="TextBox 5" id="5"/>
          <p:cNvSpPr txBox="true"/>
          <p:nvPr/>
        </p:nvSpPr>
        <p:spPr>
          <a:xfrm rot="0">
            <a:off x="633209" y="1409700"/>
            <a:ext cx="8128902" cy="1136649"/>
          </a:xfrm>
          <a:prstGeom prst="rect">
            <a:avLst/>
          </a:prstGeom>
        </p:spPr>
        <p:txBody>
          <a:bodyPr anchor="t" rtlCol="false" tIns="0" lIns="0" bIns="0" rIns="0">
            <a:spAutoFit/>
          </a:bodyPr>
          <a:lstStyle/>
          <a:p>
            <a:pPr algn="ctr">
              <a:lnSpc>
                <a:spcPts val="7999"/>
              </a:lnSpc>
            </a:pPr>
            <a:r>
              <a:rPr lang="en-US" sz="9999">
                <a:solidFill>
                  <a:srgbClr val="F1C34D"/>
                </a:solidFill>
                <a:latin typeface="Bangers"/>
              </a:rPr>
              <a:t>Solution!!!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788373">
            <a:off x="-280478" y="-741284"/>
            <a:ext cx="4782802" cy="239140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2219905"/>
            <a:ext cx="8308618" cy="5847190"/>
          </a:xfrm>
          <a:prstGeom prst="rect">
            <a:avLst/>
          </a:prstGeom>
        </p:spPr>
      </p:pic>
      <p:grpSp>
        <p:nvGrpSpPr>
          <p:cNvPr name="Group 4" id="4"/>
          <p:cNvGrpSpPr/>
          <p:nvPr/>
        </p:nvGrpSpPr>
        <p:grpSpPr>
          <a:xfrm rot="0">
            <a:off x="8308618" y="454416"/>
            <a:ext cx="9764569" cy="9378167"/>
            <a:chOff x="0" y="0"/>
            <a:chExt cx="13019426" cy="12504223"/>
          </a:xfrm>
        </p:grpSpPr>
        <p:sp>
          <p:nvSpPr>
            <p:cNvPr name="TextBox 5" id="5"/>
            <p:cNvSpPr txBox="true"/>
            <p:nvPr/>
          </p:nvSpPr>
          <p:spPr>
            <a:xfrm rot="0">
              <a:off x="0" y="-95250"/>
              <a:ext cx="13019426" cy="1952551"/>
            </a:xfrm>
            <a:prstGeom prst="rect">
              <a:avLst/>
            </a:prstGeom>
          </p:spPr>
          <p:txBody>
            <a:bodyPr anchor="t" rtlCol="false" tIns="0" lIns="0" bIns="0" rIns="0">
              <a:spAutoFit/>
            </a:bodyPr>
            <a:lstStyle/>
            <a:p>
              <a:pPr>
                <a:lnSpc>
                  <a:spcPts val="10106"/>
                </a:lnSpc>
              </a:pPr>
              <a:r>
                <a:rPr lang="en-US" sz="9188">
                  <a:solidFill>
                    <a:srgbClr val="EDEDED"/>
                  </a:solidFill>
                  <a:latin typeface="Alegreya Sans SC Black"/>
                </a:rPr>
                <a:t>PROJECT THEME</a:t>
              </a:r>
            </a:p>
          </p:txBody>
        </p:sp>
        <p:sp>
          <p:nvSpPr>
            <p:cNvPr name="TextBox 6" id="6"/>
            <p:cNvSpPr txBox="true"/>
            <p:nvPr/>
          </p:nvSpPr>
          <p:spPr>
            <a:xfrm rot="0">
              <a:off x="0" y="2181276"/>
              <a:ext cx="13019426" cy="10322947"/>
            </a:xfrm>
            <a:prstGeom prst="rect">
              <a:avLst/>
            </a:prstGeom>
          </p:spPr>
          <p:txBody>
            <a:bodyPr anchor="t" rtlCol="false" tIns="0" lIns="0" bIns="0" rIns="0">
              <a:spAutoFit/>
            </a:bodyPr>
            <a:lstStyle/>
            <a:p>
              <a:pPr marL="599249" indent="-299625" lvl="1">
                <a:lnSpc>
                  <a:spcPts val="3608"/>
                </a:lnSpc>
                <a:buFont typeface="Arial"/>
                <a:buChar char="•"/>
              </a:pPr>
              <a:r>
                <a:rPr lang="en-US" sz="2775">
                  <a:solidFill>
                    <a:srgbClr val="EDEDED"/>
                  </a:solidFill>
                  <a:latin typeface="Aileron Regular Bold Italics"/>
                </a:rPr>
                <a:t>Why we choose this "Canada dataset"???</a:t>
              </a:r>
            </a:p>
            <a:p>
              <a:pPr marL="599249" indent="-299625" lvl="1">
                <a:lnSpc>
                  <a:spcPts val="3608"/>
                </a:lnSpc>
                <a:buFont typeface="Arial"/>
                <a:buChar char="•"/>
              </a:pPr>
              <a:r>
                <a:rPr lang="en-US" sz="2775">
                  <a:solidFill>
                    <a:srgbClr val="EDEDED"/>
                  </a:solidFill>
                  <a:latin typeface="Aileron Regular"/>
                </a:rPr>
                <a:t>As we all know that, Canada is located close to polar regions, so the increase in carbon emissions into the atmosphere can impact the climatic conditions in the Arctic region.</a:t>
              </a:r>
            </a:p>
            <a:p>
              <a:pPr marL="599249" indent="-299625" lvl="1">
                <a:lnSpc>
                  <a:spcPts val="3608"/>
                </a:lnSpc>
                <a:buFont typeface="Arial"/>
                <a:buChar char="•"/>
              </a:pPr>
              <a:r>
                <a:rPr lang="en-US" sz="2775">
                  <a:solidFill>
                    <a:srgbClr val="EDEDED"/>
                  </a:solidFill>
                  <a:latin typeface="Aileron Regular"/>
                </a:rPr>
                <a:t>We have analysed the dataset of cars which are being used in Canada.</a:t>
              </a:r>
            </a:p>
            <a:p>
              <a:pPr marL="599249" indent="-299625" lvl="1">
                <a:lnSpc>
                  <a:spcPts val="3608"/>
                </a:lnSpc>
                <a:buFont typeface="Arial"/>
                <a:buChar char="•"/>
              </a:pPr>
              <a:r>
                <a:rPr lang="en-US" sz="2775">
                  <a:solidFill>
                    <a:srgbClr val="EDEDED"/>
                  </a:solidFill>
                  <a:latin typeface="Aileron Regular"/>
                </a:rPr>
                <a:t>An approach for predicting the CO2 emissions from four wheeler vehicles(i.e. cars) which are being used in Canada.</a:t>
              </a:r>
            </a:p>
            <a:p>
              <a:pPr marL="599249" indent="-299625" lvl="1">
                <a:lnSpc>
                  <a:spcPts val="3608"/>
                </a:lnSpc>
                <a:buFont typeface="Arial"/>
                <a:buChar char="•"/>
              </a:pPr>
              <a:r>
                <a:rPr lang="en-US" sz="2775">
                  <a:solidFill>
                    <a:srgbClr val="EDEDED"/>
                  </a:solidFill>
                  <a:latin typeface="Aileron Regular"/>
                </a:rPr>
                <a:t>The amount of carbon emission from a car mainly depends on the model/type of the car, type of fuel used, mileage of the car and carbon emission per kilometre.</a:t>
              </a:r>
            </a:p>
            <a:p>
              <a:pPr marL="599249" indent="-299625" lvl="1">
                <a:lnSpc>
                  <a:spcPts val="3608"/>
                </a:lnSpc>
                <a:buFont typeface="Arial"/>
                <a:buChar char="•"/>
              </a:pPr>
              <a:r>
                <a:rPr lang="en-US" sz="2775">
                  <a:solidFill>
                    <a:srgbClr val="EDEDED"/>
                  </a:solidFill>
                  <a:latin typeface="Aileron Regular"/>
                </a:rPr>
                <a:t>We categorize the cars into two classes:</a:t>
              </a:r>
            </a:p>
            <a:p>
              <a:pPr>
                <a:lnSpc>
                  <a:spcPts val="3608"/>
                </a:lnSpc>
              </a:pPr>
              <a:r>
                <a:rPr lang="en-US" sz="2775">
                  <a:solidFill>
                    <a:srgbClr val="EDEDED"/>
                  </a:solidFill>
                  <a:latin typeface="Aileron Regular"/>
                </a:rPr>
                <a:t>      &gt;&gt;Car is in good state (i.e. carbon emission is less)</a:t>
              </a:r>
            </a:p>
            <a:p>
              <a:pPr>
                <a:lnSpc>
                  <a:spcPts val="3608"/>
                </a:lnSpc>
              </a:pPr>
              <a:r>
                <a:rPr lang="en-US" sz="2775">
                  <a:solidFill>
                    <a:srgbClr val="EDEDED"/>
                  </a:solidFill>
                  <a:latin typeface="Aileron Regular"/>
                </a:rPr>
                <a:t>      &gt;&gt;</a:t>
              </a:r>
              <a:r>
                <a:rPr lang="en-US" sz="2775">
                  <a:solidFill>
                    <a:srgbClr val="EDEDED"/>
                  </a:solidFill>
                  <a:latin typeface="Aileron Regular"/>
                </a:rPr>
                <a:t>Car cannot be used further(i.e. carbon emission exceeded its limit.</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037580" y="719116"/>
            <a:ext cx="3176081" cy="317608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973964" y="2761997"/>
            <a:ext cx="2479395" cy="2479395"/>
          </a:xfrm>
          <a:prstGeom prst="rect">
            <a:avLst/>
          </a:prstGeom>
        </p:spPr>
      </p:pic>
      <p:grpSp>
        <p:nvGrpSpPr>
          <p:cNvPr name="Group 4" id="4"/>
          <p:cNvGrpSpPr>
            <a:grpSpLocks noChangeAspect="true"/>
          </p:cNvGrpSpPr>
          <p:nvPr/>
        </p:nvGrpSpPr>
        <p:grpSpPr>
          <a:xfrm rot="5400000">
            <a:off x="11309269" y="2126803"/>
            <a:ext cx="3554504" cy="3078200"/>
            <a:chOff x="0" y="0"/>
            <a:chExt cx="6350000" cy="5499100"/>
          </a:xfrm>
        </p:grpSpPr>
        <p:sp>
          <p:nvSpPr>
            <p:cNvPr name="Freeform 5" id="5"/>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125982"/>
            </a:solidFill>
          </p:spPr>
        </p:sp>
      </p:grpSp>
      <p:grpSp>
        <p:nvGrpSpPr>
          <p:cNvPr name="Group 6" id="6"/>
          <p:cNvGrpSpPr/>
          <p:nvPr/>
        </p:nvGrpSpPr>
        <p:grpSpPr>
          <a:xfrm rot="0">
            <a:off x="1028700" y="5882317"/>
            <a:ext cx="2740431" cy="2856656"/>
            <a:chOff x="0" y="0"/>
            <a:chExt cx="3653908" cy="3808875"/>
          </a:xfrm>
        </p:grpSpPr>
        <p:sp>
          <p:nvSpPr>
            <p:cNvPr name="AutoShape 7" id="7"/>
            <p:cNvSpPr/>
            <p:nvPr/>
          </p:nvSpPr>
          <p:spPr>
            <a:xfrm rot="0">
              <a:off x="0" y="0"/>
              <a:ext cx="3653908" cy="3808875"/>
            </a:xfrm>
            <a:prstGeom prst="rect">
              <a:avLst/>
            </a:prstGeom>
            <a:solidFill>
              <a:srgbClr val="EDEDED"/>
            </a:solidFill>
          </p:spPr>
        </p:sp>
        <p:sp>
          <p:nvSpPr>
            <p:cNvPr name="TextBox 8" id="8"/>
            <p:cNvSpPr txBox="true"/>
            <p:nvPr/>
          </p:nvSpPr>
          <p:spPr>
            <a:xfrm rot="0">
              <a:off x="268757" y="309466"/>
              <a:ext cx="2774110" cy="1689596"/>
            </a:xfrm>
            <a:prstGeom prst="rect">
              <a:avLst/>
            </a:prstGeom>
          </p:spPr>
          <p:txBody>
            <a:bodyPr anchor="t" rtlCol="false" tIns="0" lIns="0" bIns="0" rIns="0">
              <a:spAutoFit/>
            </a:bodyPr>
            <a:lstStyle/>
            <a:p>
              <a:pPr>
                <a:lnSpc>
                  <a:spcPts val="3341"/>
                </a:lnSpc>
              </a:pPr>
              <a:r>
                <a:rPr lang="en-US" sz="2570">
                  <a:solidFill>
                    <a:srgbClr val="292929"/>
                  </a:solidFill>
                  <a:latin typeface="Aileron Regular"/>
                </a:rPr>
                <a:t>Data accumulation</a:t>
              </a:r>
            </a:p>
            <a:p>
              <a:pPr>
                <a:lnSpc>
                  <a:spcPts val="3341"/>
                </a:lnSpc>
              </a:pPr>
            </a:p>
          </p:txBody>
        </p:sp>
      </p:grpSp>
      <p:grpSp>
        <p:nvGrpSpPr>
          <p:cNvPr name="Group 9" id="9"/>
          <p:cNvGrpSpPr/>
          <p:nvPr/>
        </p:nvGrpSpPr>
        <p:grpSpPr>
          <a:xfrm rot="0">
            <a:off x="7101502" y="5907619"/>
            <a:ext cx="2818775" cy="2819336"/>
            <a:chOff x="0" y="0"/>
            <a:chExt cx="3758366" cy="3759115"/>
          </a:xfrm>
        </p:grpSpPr>
        <p:sp>
          <p:nvSpPr>
            <p:cNvPr name="AutoShape 10" id="10"/>
            <p:cNvSpPr/>
            <p:nvPr/>
          </p:nvSpPr>
          <p:spPr>
            <a:xfrm rot="0">
              <a:off x="0" y="0"/>
              <a:ext cx="3758366" cy="3759115"/>
            </a:xfrm>
            <a:prstGeom prst="rect">
              <a:avLst/>
            </a:prstGeom>
            <a:solidFill>
              <a:srgbClr val="EDEDED"/>
            </a:solidFill>
          </p:spPr>
        </p:sp>
        <p:sp>
          <p:nvSpPr>
            <p:cNvPr name="TextBox 11" id="11"/>
            <p:cNvSpPr txBox="true"/>
            <p:nvPr/>
          </p:nvSpPr>
          <p:spPr>
            <a:xfrm rot="0">
              <a:off x="276440" y="296392"/>
              <a:ext cx="2853417" cy="1434011"/>
            </a:xfrm>
            <a:prstGeom prst="rect">
              <a:avLst/>
            </a:prstGeom>
          </p:spPr>
          <p:txBody>
            <a:bodyPr anchor="t" rtlCol="false" tIns="0" lIns="0" bIns="0" rIns="0">
              <a:spAutoFit/>
            </a:bodyPr>
            <a:lstStyle/>
            <a:p>
              <a:pPr>
                <a:lnSpc>
                  <a:spcPts val="2863"/>
                </a:lnSpc>
              </a:pPr>
              <a:r>
                <a:rPr lang="en-US" sz="2202">
                  <a:solidFill>
                    <a:srgbClr val="292929"/>
                  </a:solidFill>
                  <a:latin typeface="Aileron Regular"/>
                </a:rPr>
                <a:t>Choosing and training the algorithm</a:t>
              </a:r>
            </a:p>
          </p:txBody>
        </p:sp>
      </p:grpSp>
      <p:sp>
        <p:nvSpPr>
          <p:cNvPr name="TextBox 12" id="12"/>
          <p:cNvSpPr txBox="true"/>
          <p:nvPr/>
        </p:nvSpPr>
        <p:spPr>
          <a:xfrm rot="0">
            <a:off x="4266765" y="6196455"/>
            <a:ext cx="2104491" cy="1688888"/>
          </a:xfrm>
          <a:prstGeom prst="rect">
            <a:avLst/>
          </a:prstGeom>
        </p:spPr>
        <p:txBody>
          <a:bodyPr anchor="t" rtlCol="false" tIns="0" lIns="0" bIns="0" rIns="0">
            <a:spAutoFit/>
          </a:bodyPr>
          <a:lstStyle/>
          <a:p>
            <a:pPr>
              <a:lnSpc>
                <a:spcPts val="3380"/>
              </a:lnSpc>
            </a:pPr>
            <a:r>
              <a:rPr lang="en-US" sz="2600">
                <a:solidFill>
                  <a:srgbClr val="292929"/>
                </a:solidFill>
                <a:latin typeface="Aileron Regular"/>
              </a:rPr>
              <a:t>Why your outlook and attitude are important</a:t>
            </a:r>
          </a:p>
        </p:txBody>
      </p:sp>
      <p:sp>
        <p:nvSpPr>
          <p:cNvPr name="TextBox 13" id="13"/>
          <p:cNvSpPr txBox="true"/>
          <p:nvPr/>
        </p:nvSpPr>
        <p:spPr>
          <a:xfrm rot="0">
            <a:off x="10383658" y="6227819"/>
            <a:ext cx="2214980" cy="896078"/>
          </a:xfrm>
          <a:prstGeom prst="rect">
            <a:avLst/>
          </a:prstGeom>
        </p:spPr>
        <p:txBody>
          <a:bodyPr anchor="t" rtlCol="false" tIns="0" lIns="0" bIns="0" rIns="0">
            <a:spAutoFit/>
          </a:bodyPr>
          <a:lstStyle/>
          <a:p>
            <a:pPr>
              <a:lnSpc>
                <a:spcPts val="3557"/>
              </a:lnSpc>
            </a:pPr>
            <a:r>
              <a:rPr lang="en-US" sz="2736">
                <a:solidFill>
                  <a:srgbClr val="292929"/>
                </a:solidFill>
                <a:latin typeface="Aileron Regular"/>
              </a:rPr>
              <a:t>Testing the model</a:t>
            </a:r>
          </a:p>
        </p:txBody>
      </p:sp>
      <p:sp>
        <p:nvSpPr>
          <p:cNvPr name="TextBox 14" id="14"/>
          <p:cNvSpPr txBox="true"/>
          <p:nvPr/>
        </p:nvSpPr>
        <p:spPr>
          <a:xfrm rot="0">
            <a:off x="14156897" y="6180821"/>
            <a:ext cx="2104491" cy="424180"/>
          </a:xfrm>
          <a:prstGeom prst="rect">
            <a:avLst/>
          </a:prstGeom>
        </p:spPr>
        <p:txBody>
          <a:bodyPr anchor="t" rtlCol="false" tIns="0" lIns="0" bIns="0" rIns="0">
            <a:spAutoFit/>
          </a:bodyPr>
          <a:lstStyle/>
          <a:p>
            <a:pPr>
              <a:lnSpc>
                <a:spcPts val="3380"/>
              </a:lnSpc>
            </a:pPr>
            <a:r>
              <a:rPr lang="en-US" sz="2600">
                <a:solidFill>
                  <a:srgbClr val="292929"/>
                </a:solidFill>
                <a:latin typeface="Aileron Regular"/>
              </a:rPr>
              <a:t>Analaysing </a:t>
            </a:r>
          </a:p>
        </p:txBody>
      </p:sp>
      <p:pic>
        <p:nvPicPr>
          <p:cNvPr name="Picture 15" id="1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100987" y="8760109"/>
            <a:ext cx="546369" cy="241085"/>
          </a:xfrm>
          <a:prstGeom prst="rect">
            <a:avLst/>
          </a:prstGeom>
        </p:spPr>
      </p:pic>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2096198" y="8760109"/>
            <a:ext cx="546369" cy="241085"/>
          </a:xfrm>
          <a:prstGeom prst="rect">
            <a:avLst/>
          </a:prstGeom>
        </p:spPr>
      </p:pic>
      <p:pic>
        <p:nvPicPr>
          <p:cNvPr name="Picture 17" id="1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065789" y="8760109"/>
            <a:ext cx="546369" cy="241085"/>
          </a:xfrm>
          <a:prstGeom prst="rect">
            <a:avLst/>
          </a:prstGeom>
        </p:spPr>
      </p:pic>
      <p:grpSp>
        <p:nvGrpSpPr>
          <p:cNvPr name="Group 18" id="18"/>
          <p:cNvGrpSpPr/>
          <p:nvPr/>
        </p:nvGrpSpPr>
        <p:grpSpPr>
          <a:xfrm rot="0">
            <a:off x="1028700" y="1028700"/>
            <a:ext cx="9200862" cy="2188849"/>
            <a:chOff x="0" y="0"/>
            <a:chExt cx="12267816" cy="2918466"/>
          </a:xfrm>
        </p:grpSpPr>
        <p:sp>
          <p:nvSpPr>
            <p:cNvPr name="TextBox 19" id="19"/>
            <p:cNvSpPr txBox="true"/>
            <p:nvPr/>
          </p:nvSpPr>
          <p:spPr>
            <a:xfrm rot="0">
              <a:off x="0" y="85725"/>
              <a:ext cx="12267816" cy="1854835"/>
            </a:xfrm>
            <a:prstGeom prst="rect">
              <a:avLst/>
            </a:prstGeom>
          </p:spPr>
          <p:txBody>
            <a:bodyPr anchor="t" rtlCol="false" tIns="0" lIns="0" bIns="0" rIns="0">
              <a:spAutoFit/>
            </a:bodyPr>
            <a:lstStyle/>
            <a:p>
              <a:pPr algn="ctr">
                <a:lnSpc>
                  <a:spcPts val="10560"/>
                </a:lnSpc>
              </a:pPr>
              <a:r>
                <a:rPr lang="en-US" sz="9600">
                  <a:solidFill>
                    <a:srgbClr val="EDEDED"/>
                  </a:solidFill>
                  <a:latin typeface="Sansita Extra Bold"/>
                </a:rPr>
                <a:t>Project Outline</a:t>
              </a:r>
            </a:p>
          </p:txBody>
        </p:sp>
        <p:sp>
          <p:nvSpPr>
            <p:cNvPr name="TextBox 20" id="20"/>
            <p:cNvSpPr txBox="true"/>
            <p:nvPr/>
          </p:nvSpPr>
          <p:spPr>
            <a:xfrm rot="0">
              <a:off x="0" y="2177632"/>
              <a:ext cx="12267816" cy="740833"/>
            </a:xfrm>
            <a:prstGeom prst="rect">
              <a:avLst/>
            </a:prstGeom>
          </p:spPr>
          <p:txBody>
            <a:bodyPr anchor="t" rtlCol="false" tIns="0" lIns="0" bIns="0" rIns="0">
              <a:spAutoFit/>
            </a:bodyPr>
            <a:lstStyle/>
            <a:p>
              <a:pPr algn="ctr">
                <a:lnSpc>
                  <a:spcPts val="4549"/>
                </a:lnSpc>
              </a:pPr>
              <a:r>
                <a:rPr lang="en-US" sz="3499">
                  <a:solidFill>
                    <a:srgbClr val="EDEDED"/>
                  </a:solidFill>
                  <a:latin typeface="Aileron Regular"/>
                </a:rPr>
                <a:t>Steps followed in building our project</a:t>
              </a:r>
            </a:p>
          </p:txBody>
        </p:sp>
      </p:grpSp>
      <p:pic>
        <p:nvPicPr>
          <p:cNvPr name="Picture 21" id="21"/>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872946" y="7602013"/>
            <a:ext cx="546369" cy="241085"/>
          </a:xfrm>
          <a:prstGeom prst="rect">
            <a:avLst/>
          </a:prstGeom>
        </p:spPr>
      </p:pic>
      <p:grpSp>
        <p:nvGrpSpPr>
          <p:cNvPr name="Group 22" id="22"/>
          <p:cNvGrpSpPr/>
          <p:nvPr/>
        </p:nvGrpSpPr>
        <p:grpSpPr>
          <a:xfrm rot="0">
            <a:off x="3982525" y="5903453"/>
            <a:ext cx="2890378" cy="2814383"/>
            <a:chOff x="0" y="0"/>
            <a:chExt cx="3853837" cy="3752511"/>
          </a:xfrm>
        </p:grpSpPr>
        <p:sp>
          <p:nvSpPr>
            <p:cNvPr name="AutoShape 23" id="23"/>
            <p:cNvSpPr/>
            <p:nvPr/>
          </p:nvSpPr>
          <p:spPr>
            <a:xfrm rot="0">
              <a:off x="0" y="0"/>
              <a:ext cx="3853837" cy="3752511"/>
            </a:xfrm>
            <a:prstGeom prst="rect">
              <a:avLst/>
            </a:prstGeom>
            <a:solidFill>
              <a:srgbClr val="EDEDED"/>
            </a:solidFill>
          </p:spPr>
        </p:sp>
        <p:sp>
          <p:nvSpPr>
            <p:cNvPr name="TextBox 24" id="24"/>
            <p:cNvSpPr txBox="true"/>
            <p:nvPr/>
          </p:nvSpPr>
          <p:spPr>
            <a:xfrm rot="0">
              <a:off x="283463" y="313848"/>
              <a:ext cx="2925900" cy="1655632"/>
            </a:xfrm>
            <a:prstGeom prst="rect">
              <a:avLst/>
            </a:prstGeom>
          </p:spPr>
          <p:txBody>
            <a:bodyPr anchor="t" rtlCol="false" tIns="0" lIns="0" bIns="0" rIns="0">
              <a:spAutoFit/>
            </a:bodyPr>
            <a:lstStyle/>
            <a:p>
              <a:pPr>
                <a:lnSpc>
                  <a:spcPts val="3292"/>
                </a:lnSpc>
              </a:pPr>
              <a:r>
                <a:rPr lang="en-US" sz="2532">
                  <a:solidFill>
                    <a:srgbClr val="292929"/>
                  </a:solidFill>
                  <a:latin typeface="Aileron Regular"/>
                </a:rPr>
                <a:t>Data    </a:t>
              </a:r>
            </a:p>
            <a:p>
              <a:pPr>
                <a:lnSpc>
                  <a:spcPts val="3292"/>
                </a:lnSpc>
              </a:pPr>
              <a:r>
                <a:rPr lang="en-US" sz="2532">
                  <a:solidFill>
                    <a:srgbClr val="292929"/>
                  </a:solidFill>
                  <a:latin typeface="Aileron Regular"/>
                </a:rPr>
                <a:t>Preprocessing</a:t>
              </a:r>
            </a:p>
            <a:p>
              <a:pPr>
                <a:lnSpc>
                  <a:spcPts val="3292"/>
                </a:lnSpc>
              </a:pPr>
            </a:p>
          </p:txBody>
        </p:sp>
      </p:grpSp>
      <p:pic>
        <p:nvPicPr>
          <p:cNvPr name="Picture 25" id="2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5827802" y="7602013"/>
            <a:ext cx="546369" cy="241085"/>
          </a:xfrm>
          <a:prstGeom prst="rect">
            <a:avLst/>
          </a:prstGeom>
        </p:spPr>
      </p:pic>
      <p:pic>
        <p:nvPicPr>
          <p:cNvPr name="Picture 26" id="2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987452" y="7644258"/>
            <a:ext cx="546369" cy="241085"/>
          </a:xfrm>
          <a:prstGeom prst="rect">
            <a:avLst/>
          </a:prstGeom>
        </p:spPr>
      </p:pic>
      <p:grpSp>
        <p:nvGrpSpPr>
          <p:cNvPr name="Group 27" id="27"/>
          <p:cNvGrpSpPr/>
          <p:nvPr/>
        </p:nvGrpSpPr>
        <p:grpSpPr>
          <a:xfrm rot="0">
            <a:off x="10148877" y="5870299"/>
            <a:ext cx="3229735" cy="2814383"/>
            <a:chOff x="0" y="0"/>
            <a:chExt cx="4306314" cy="3752511"/>
          </a:xfrm>
        </p:grpSpPr>
        <p:sp>
          <p:nvSpPr>
            <p:cNvPr name="AutoShape 28" id="28"/>
            <p:cNvSpPr/>
            <p:nvPr/>
          </p:nvSpPr>
          <p:spPr>
            <a:xfrm rot="0">
              <a:off x="0" y="0"/>
              <a:ext cx="4306314" cy="3752511"/>
            </a:xfrm>
            <a:prstGeom prst="rect">
              <a:avLst/>
            </a:prstGeom>
            <a:solidFill>
              <a:srgbClr val="EDEDED"/>
            </a:solidFill>
          </p:spPr>
        </p:sp>
        <p:sp>
          <p:nvSpPr>
            <p:cNvPr name="TextBox 29" id="29"/>
            <p:cNvSpPr txBox="true"/>
            <p:nvPr/>
          </p:nvSpPr>
          <p:spPr>
            <a:xfrm rot="0">
              <a:off x="316744" y="332857"/>
              <a:ext cx="3269429" cy="1095168"/>
            </a:xfrm>
            <a:prstGeom prst="rect">
              <a:avLst/>
            </a:prstGeom>
          </p:spPr>
          <p:txBody>
            <a:bodyPr anchor="t" rtlCol="false" tIns="0" lIns="0" bIns="0" rIns="0">
              <a:spAutoFit/>
            </a:bodyPr>
            <a:lstStyle/>
            <a:p>
              <a:pPr>
                <a:lnSpc>
                  <a:spcPts val="3280"/>
                </a:lnSpc>
              </a:pPr>
              <a:r>
                <a:rPr lang="en-US" sz="2523">
                  <a:solidFill>
                    <a:srgbClr val="292929"/>
                  </a:solidFill>
                  <a:latin typeface="Aileron Regular"/>
                </a:rPr>
                <a:t>Testing the model</a:t>
              </a:r>
            </a:p>
          </p:txBody>
        </p:sp>
      </p:grpSp>
      <p:pic>
        <p:nvPicPr>
          <p:cNvPr name="Picture 30" id="3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2491212" y="7602013"/>
            <a:ext cx="546369" cy="241085"/>
          </a:xfrm>
          <a:prstGeom prst="rect">
            <a:avLst/>
          </a:prstGeom>
        </p:spPr>
      </p:pic>
      <p:grpSp>
        <p:nvGrpSpPr>
          <p:cNvPr name="Group 31" id="31"/>
          <p:cNvGrpSpPr/>
          <p:nvPr/>
        </p:nvGrpSpPr>
        <p:grpSpPr>
          <a:xfrm rot="0">
            <a:off x="13645312" y="5870299"/>
            <a:ext cx="3229735" cy="2814383"/>
            <a:chOff x="0" y="0"/>
            <a:chExt cx="4306314" cy="3752511"/>
          </a:xfrm>
        </p:grpSpPr>
        <p:sp>
          <p:nvSpPr>
            <p:cNvPr name="AutoShape 32" id="32"/>
            <p:cNvSpPr/>
            <p:nvPr/>
          </p:nvSpPr>
          <p:spPr>
            <a:xfrm rot="0">
              <a:off x="0" y="0"/>
              <a:ext cx="4306314" cy="3752511"/>
            </a:xfrm>
            <a:prstGeom prst="rect">
              <a:avLst/>
            </a:prstGeom>
            <a:solidFill>
              <a:srgbClr val="EDEDED"/>
            </a:solidFill>
          </p:spPr>
        </p:sp>
        <p:sp>
          <p:nvSpPr>
            <p:cNvPr name="TextBox 33" id="33"/>
            <p:cNvSpPr txBox="true"/>
            <p:nvPr/>
          </p:nvSpPr>
          <p:spPr>
            <a:xfrm rot="0">
              <a:off x="316744" y="332857"/>
              <a:ext cx="3269429" cy="1095168"/>
            </a:xfrm>
            <a:prstGeom prst="rect">
              <a:avLst/>
            </a:prstGeom>
          </p:spPr>
          <p:txBody>
            <a:bodyPr anchor="t" rtlCol="false" tIns="0" lIns="0" bIns="0" rIns="0">
              <a:spAutoFit/>
            </a:bodyPr>
            <a:lstStyle/>
            <a:p>
              <a:pPr>
                <a:lnSpc>
                  <a:spcPts val="3280"/>
                </a:lnSpc>
              </a:pPr>
              <a:r>
                <a:rPr lang="en-US" sz="2523">
                  <a:solidFill>
                    <a:srgbClr val="292929"/>
                  </a:solidFill>
                  <a:latin typeface="Aileron Regular"/>
                </a:rPr>
                <a:t>Analysing the metrics</a:t>
              </a:r>
            </a:p>
          </p:txBody>
        </p:sp>
      </p:grpSp>
      <p:pic>
        <p:nvPicPr>
          <p:cNvPr name="Picture 34" id="3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940477" y="7602013"/>
            <a:ext cx="546369" cy="24108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DAFMRKOa52Y</dc:identifier>
  <dcterms:modified xsi:type="dcterms:W3CDTF">2011-08-01T06:04:30Z</dcterms:modified>
  <cp:revision>1</cp:revision>
  <dc:title>Dark Colorful Accent Geometric Modern Motivation Workshop Webinar Keynote Presentation</dc:title>
</cp:coreProperties>
</file>